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Playfair Display Bold" panose="020B0604020202020204" charset="-93"/>
      <p:regular r:id="rId20"/>
    </p:embeddedFont>
    <p:embeddedFont>
      <p:font typeface="Public Sans" panose="020B0604020202020204" charset="-93"/>
      <p:regular r:id="rId21"/>
    </p:embeddedFont>
    <p:embeddedFont>
      <p:font typeface="Roboto Mono" panose="020B0604020202020204" charset="0"/>
      <p:regular r:id="rId22"/>
    </p:embeddedFont>
    <p:embeddedFont>
      <p:font typeface="Playfair Display" panose="020B0604020202020204" charset="-93"/>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667"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jpeg"/><Relationship Id="rId4" Type="http://schemas.openxmlformats.org/officeDocument/2006/relationships/image" Target="../media/image3.sv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a:off x="-430613" y="514130"/>
            <a:ext cx="19149227" cy="9280647"/>
          </a:xfrm>
          <a:prstGeom prst="rect">
            <a:avLst/>
          </a:prstGeom>
          <a:solidFill>
            <a:srgbClr val="EDECE7"/>
          </a:solidFill>
        </p:spPr>
      </p:sp>
      <p:sp>
        <p:nvSpPr>
          <p:cNvPr id="4" name="Freeform 4"/>
          <p:cNvSpPr/>
          <p:nvPr/>
        </p:nvSpPr>
        <p:spPr>
          <a:xfrm rot="3215950">
            <a:off x="-1459465" y="-269462"/>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2242655" y="860000"/>
            <a:ext cx="5279079" cy="526840"/>
          </a:xfrm>
          <a:prstGeom prst="rect">
            <a:avLst/>
          </a:prstGeom>
        </p:spPr>
        <p:txBody>
          <a:bodyPr lIns="0" tIns="0" rIns="0" bIns="0" rtlCol="0" anchor="t">
            <a:spAutoFit/>
          </a:bodyPr>
          <a:lstStyle/>
          <a:p>
            <a:pPr marL="0" lvl="0" indent="0" algn="r">
              <a:lnSpc>
                <a:spcPts val="4227"/>
              </a:lnSpc>
              <a:spcBef>
                <a:spcPct val="0"/>
              </a:spcBef>
            </a:pPr>
            <a:r>
              <a:rPr lang="en-US" sz="3019">
                <a:solidFill>
                  <a:srgbClr val="000000"/>
                </a:solidFill>
                <a:latin typeface="Public Sans"/>
              </a:rPr>
              <a:t>Tháng 12 năm 2023</a:t>
            </a:r>
          </a:p>
        </p:txBody>
      </p:sp>
      <p:sp>
        <p:nvSpPr>
          <p:cNvPr id="6" name="Freeform 6"/>
          <p:cNvSpPr/>
          <p:nvPr/>
        </p:nvSpPr>
        <p:spPr>
          <a:xfrm rot="465462">
            <a:off x="11901203" y="3390275"/>
            <a:ext cx="2654345" cy="3506451"/>
          </a:xfrm>
          <a:custGeom>
            <a:avLst/>
            <a:gdLst/>
            <a:ahLst/>
            <a:cxnLst/>
            <a:rect l="l" t="t" r="r" b="b"/>
            <a:pathLst>
              <a:path w="2654345" h="3506451">
                <a:moveTo>
                  <a:pt x="0" y="0"/>
                </a:moveTo>
                <a:lnTo>
                  <a:pt x="2654346" y="0"/>
                </a:lnTo>
                <a:lnTo>
                  <a:pt x="2654346" y="3506450"/>
                </a:lnTo>
                <a:lnTo>
                  <a:pt x="0" y="3506450"/>
                </a:lnTo>
                <a:lnTo>
                  <a:pt x="0" y="0"/>
                </a:lnTo>
                <a:close/>
              </a:path>
            </a:pathLst>
          </a:custGeom>
          <a:blipFill>
            <a:blip r:embed="rId5"/>
            <a:stretch>
              <a:fillRect/>
            </a:stretch>
          </a:blipFill>
        </p:spPr>
      </p:sp>
      <p:sp>
        <p:nvSpPr>
          <p:cNvPr id="7" name="AutoShape 7"/>
          <p:cNvSpPr/>
          <p:nvPr/>
        </p:nvSpPr>
        <p:spPr>
          <a:xfrm>
            <a:off x="2163067" y="6622840"/>
            <a:ext cx="7967242" cy="1483574"/>
          </a:xfrm>
          <a:prstGeom prst="rect">
            <a:avLst/>
          </a:prstGeom>
          <a:solidFill>
            <a:srgbClr val="000000"/>
          </a:solidFill>
        </p:spPr>
      </p:sp>
      <p:sp>
        <p:nvSpPr>
          <p:cNvPr id="8" name="Freeform 8"/>
          <p:cNvSpPr/>
          <p:nvPr/>
        </p:nvSpPr>
        <p:spPr>
          <a:xfrm rot="903222">
            <a:off x="11495481" y="5704466"/>
            <a:ext cx="2897102" cy="914695"/>
          </a:xfrm>
          <a:custGeom>
            <a:avLst/>
            <a:gdLst/>
            <a:ahLst/>
            <a:cxnLst/>
            <a:rect l="l" t="t" r="r" b="b"/>
            <a:pathLst>
              <a:path w="2897102" h="914695">
                <a:moveTo>
                  <a:pt x="0" y="0"/>
                </a:moveTo>
                <a:lnTo>
                  <a:pt x="2897102" y="0"/>
                </a:lnTo>
                <a:lnTo>
                  <a:pt x="2897102" y="914695"/>
                </a:lnTo>
                <a:lnTo>
                  <a:pt x="0" y="914695"/>
                </a:lnTo>
                <a:lnTo>
                  <a:pt x="0" y="0"/>
                </a:lnTo>
                <a:close/>
              </a:path>
            </a:pathLst>
          </a:custGeom>
          <a:blipFill>
            <a:blip r:embed="rId6"/>
            <a:stretch>
              <a:fillRect/>
            </a:stretch>
          </a:blipFill>
        </p:spPr>
      </p:sp>
      <p:sp>
        <p:nvSpPr>
          <p:cNvPr id="9" name="TextBox 9"/>
          <p:cNvSpPr txBox="1"/>
          <p:nvPr/>
        </p:nvSpPr>
        <p:spPr>
          <a:xfrm>
            <a:off x="2482752" y="7059827"/>
            <a:ext cx="8002357" cy="609600"/>
          </a:xfrm>
          <a:prstGeom prst="rect">
            <a:avLst/>
          </a:prstGeom>
        </p:spPr>
        <p:txBody>
          <a:bodyPr lIns="0" tIns="0" rIns="0" bIns="0" rtlCol="0" anchor="t">
            <a:spAutoFit/>
          </a:bodyPr>
          <a:lstStyle/>
          <a:p>
            <a:pPr>
              <a:lnSpc>
                <a:spcPts val="4857"/>
              </a:lnSpc>
            </a:pPr>
            <a:r>
              <a:rPr lang="en-US" sz="4047">
                <a:solidFill>
                  <a:srgbClr val="FFFFFF"/>
                </a:solidFill>
                <a:latin typeface="Roboto Mono"/>
              </a:rPr>
              <a:t>Đồ Án Quản Lý Nhà Sách</a:t>
            </a:r>
          </a:p>
        </p:txBody>
      </p:sp>
      <p:sp>
        <p:nvSpPr>
          <p:cNvPr id="10" name="AutoShape 10"/>
          <p:cNvSpPr/>
          <p:nvPr/>
        </p:nvSpPr>
        <p:spPr>
          <a:xfrm>
            <a:off x="1843382" y="2345337"/>
            <a:ext cx="8641727" cy="3120843"/>
          </a:xfrm>
          <a:prstGeom prst="rect">
            <a:avLst/>
          </a:prstGeom>
          <a:solidFill>
            <a:srgbClr val="000000"/>
          </a:solidFill>
        </p:spPr>
      </p:sp>
      <p:sp>
        <p:nvSpPr>
          <p:cNvPr id="11" name="TextBox 11"/>
          <p:cNvSpPr txBox="1"/>
          <p:nvPr/>
        </p:nvSpPr>
        <p:spPr>
          <a:xfrm>
            <a:off x="2134814" y="2733262"/>
            <a:ext cx="7995496" cy="2421191"/>
          </a:xfrm>
          <a:prstGeom prst="rect">
            <a:avLst/>
          </a:prstGeom>
        </p:spPr>
        <p:txBody>
          <a:bodyPr lIns="0" tIns="0" rIns="0" bIns="0" rtlCol="0" anchor="t">
            <a:spAutoFit/>
          </a:bodyPr>
          <a:lstStyle/>
          <a:p>
            <a:pPr algn="ctr">
              <a:lnSpc>
                <a:spcPts val="9416"/>
              </a:lnSpc>
            </a:pPr>
            <a:r>
              <a:rPr lang="en-US" sz="8560" spc="-85">
                <a:solidFill>
                  <a:srgbClr val="FFFFFF"/>
                </a:solidFill>
                <a:latin typeface="Playfair Display"/>
              </a:rPr>
              <a:t>Nhập Môn Công Nghệ Phần Mềm </a:t>
            </a:r>
          </a:p>
        </p:txBody>
      </p:sp>
      <p:sp>
        <p:nvSpPr>
          <p:cNvPr id="12" name="Freeform 12"/>
          <p:cNvSpPr/>
          <p:nvPr/>
        </p:nvSpPr>
        <p:spPr>
          <a:xfrm rot="3215950">
            <a:off x="15293691" y="7487621"/>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3" name="Group 5"/>
          <p:cNvGrpSpPr/>
          <p:nvPr/>
        </p:nvGrpSpPr>
        <p:grpSpPr>
          <a:xfrm>
            <a:off x="11256967" y="7082239"/>
            <a:ext cx="5699778" cy="946613"/>
            <a:chOff x="0" y="0"/>
            <a:chExt cx="7599704" cy="1262150"/>
          </a:xfrm>
        </p:grpSpPr>
        <p:sp>
          <p:nvSpPr>
            <p:cNvPr id="14" name="AutoShape 6"/>
            <p:cNvSpPr/>
            <p:nvPr/>
          </p:nvSpPr>
          <p:spPr>
            <a:xfrm rot="-42073">
              <a:off x="6872" y="46377"/>
              <a:ext cx="7585961" cy="1169397"/>
            </a:xfrm>
            <a:prstGeom prst="rect">
              <a:avLst/>
            </a:prstGeom>
            <a:solidFill>
              <a:srgbClr val="000000"/>
            </a:solidFill>
          </p:spPr>
        </p:sp>
        <p:sp>
          <p:nvSpPr>
            <p:cNvPr id="15" name="TextBox 7"/>
            <p:cNvSpPr txBox="1"/>
            <p:nvPr/>
          </p:nvSpPr>
          <p:spPr>
            <a:xfrm>
              <a:off x="132564" y="136806"/>
              <a:ext cx="7167333" cy="878976"/>
            </a:xfrm>
            <a:prstGeom prst="rect">
              <a:avLst/>
            </a:prstGeom>
          </p:spPr>
          <p:txBody>
            <a:bodyPr lIns="0" tIns="0" rIns="0" bIns="0" rtlCol="0" anchor="t">
              <a:spAutoFit/>
            </a:bodyPr>
            <a:lstStyle/>
            <a:p>
              <a:pPr marL="0" lvl="0" indent="0" algn="ctr">
                <a:lnSpc>
                  <a:spcPts val="5533"/>
                </a:lnSpc>
                <a:spcBef>
                  <a:spcPct val="0"/>
                </a:spcBef>
              </a:pPr>
              <a:r>
                <a:rPr lang="en-US" sz="3952" dirty="0" smtClean="0">
                  <a:solidFill>
                    <a:srgbClr val="FFFFFF"/>
                  </a:solidFill>
                  <a:latin typeface="Playfair Display"/>
                </a:rPr>
                <a:t>GVHD: </a:t>
              </a:r>
              <a:r>
                <a:rPr lang="vi-VN" sz="3952" dirty="0" smtClean="0">
                  <a:solidFill>
                    <a:srgbClr val="FFFFFF"/>
                  </a:solidFill>
                  <a:latin typeface="Playfair Display"/>
                </a:rPr>
                <a:t>Trần Thanh Nhã</a:t>
              </a:r>
              <a:endParaRPr lang="en-US" sz="3952" dirty="0">
                <a:solidFill>
                  <a:srgbClr val="FFFFFF"/>
                </a:solidFill>
                <a:latin typeface="Playfair Display"/>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750566" y="998104"/>
            <a:ext cx="4423311" cy="1913615"/>
            <a:chOff x="0" y="0"/>
            <a:chExt cx="5897748" cy="2551486"/>
          </a:xfrm>
        </p:grpSpPr>
        <p:sp>
          <p:nvSpPr>
            <p:cNvPr id="6" name="AutoShape 6"/>
            <p:cNvSpPr/>
            <p:nvPr/>
          </p:nvSpPr>
          <p:spPr>
            <a:xfrm rot="-13234">
              <a:off x="2168" y="11340"/>
              <a:ext cx="5893413" cy="1137503"/>
            </a:xfrm>
            <a:prstGeom prst="rect">
              <a:avLst/>
            </a:prstGeom>
            <a:solidFill>
              <a:srgbClr val="000000"/>
            </a:solidFill>
          </p:spPr>
        </p:sp>
        <p:sp>
          <p:nvSpPr>
            <p:cNvPr id="7" name="TextBox 7"/>
            <p:cNvSpPr txBox="1"/>
            <p:nvPr/>
          </p:nvSpPr>
          <p:spPr>
            <a:xfrm rot="-13234">
              <a:off x="405311" y="213555"/>
              <a:ext cx="5013254" cy="933978"/>
            </a:xfrm>
            <a:prstGeom prst="rect">
              <a:avLst/>
            </a:prstGeom>
          </p:spPr>
          <p:txBody>
            <a:bodyPr lIns="0" tIns="0" rIns="0" bIns="0" rtlCol="0" anchor="t">
              <a:spAutoFit/>
            </a:bodyPr>
            <a:lstStyle/>
            <a:p>
              <a:pPr>
                <a:lnSpc>
                  <a:spcPts val="5320"/>
                </a:lnSpc>
              </a:pPr>
              <a:r>
                <a:rPr lang="en-US" sz="4836" spc="-48">
                  <a:solidFill>
                    <a:srgbClr val="FFFFFF"/>
                  </a:solidFill>
                  <a:latin typeface="Playfair Display"/>
                </a:rPr>
                <a:t>Giao diện</a:t>
              </a:r>
            </a:p>
          </p:txBody>
        </p:sp>
        <p:sp>
          <p:nvSpPr>
            <p:cNvPr id="8" name="AutoShape 8"/>
            <p:cNvSpPr/>
            <p:nvPr/>
          </p:nvSpPr>
          <p:spPr>
            <a:xfrm rot="-13234">
              <a:off x="2171" y="1404141"/>
              <a:ext cx="5114842" cy="1137503"/>
            </a:xfrm>
            <a:prstGeom prst="rect">
              <a:avLst/>
            </a:prstGeom>
            <a:solidFill>
              <a:srgbClr val="000000"/>
            </a:solidFill>
          </p:spPr>
        </p:sp>
        <p:sp>
          <p:nvSpPr>
            <p:cNvPr id="9" name="TextBox 9"/>
            <p:cNvSpPr txBox="1"/>
            <p:nvPr/>
          </p:nvSpPr>
          <p:spPr>
            <a:xfrm rot="-13234">
              <a:off x="405313" y="1740712"/>
              <a:ext cx="4403188" cy="655094"/>
            </a:xfrm>
            <a:prstGeom prst="rect">
              <a:avLst/>
            </a:prstGeom>
          </p:spPr>
          <p:txBody>
            <a:bodyPr lIns="0" tIns="0" rIns="0" bIns="0" rtlCol="0" anchor="t">
              <a:spAutoFit/>
            </a:bodyPr>
            <a:lstStyle/>
            <a:p>
              <a:pPr>
                <a:lnSpc>
                  <a:spcPts val="3780"/>
                </a:lnSpc>
              </a:pPr>
              <a:r>
                <a:rPr lang="en-US" sz="3436" spc="-34">
                  <a:solidFill>
                    <a:srgbClr val="FFFFFF"/>
                  </a:solidFill>
                  <a:latin typeface="Playfair Display"/>
                </a:rPr>
                <a:t>QL Nhân Viên</a:t>
              </a:r>
            </a:p>
          </p:txBody>
        </p:sp>
      </p:grpSp>
      <p:sp>
        <p:nvSpPr>
          <p:cNvPr id="10" name="Freeform 10"/>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rot="-1550641">
            <a:off x="15416143" y="6063443"/>
            <a:ext cx="2652522" cy="3259152"/>
            <a:chOff x="0" y="0"/>
            <a:chExt cx="3536697" cy="4345536"/>
          </a:xfrm>
        </p:grpSpPr>
        <p:sp>
          <p:nvSpPr>
            <p:cNvPr id="13" name="Freeform 13"/>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7"/>
              <a:stretch>
                <a:fillRect/>
              </a:stretch>
            </a:blipFill>
          </p:spPr>
        </p:sp>
        <p:sp>
          <p:nvSpPr>
            <p:cNvPr id="14" name="Freeform 14"/>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8"/>
              <a:stretch>
                <a:fillRect/>
              </a:stretch>
            </a:blipFill>
          </p:spPr>
        </p:sp>
      </p:grpSp>
      <p:sp>
        <p:nvSpPr>
          <p:cNvPr id="15" name="Freeform 15"/>
          <p:cNvSpPr/>
          <p:nvPr/>
        </p:nvSpPr>
        <p:spPr>
          <a:xfrm>
            <a:off x="5840399" y="1810524"/>
            <a:ext cx="12447601" cy="5882495"/>
          </a:xfrm>
          <a:custGeom>
            <a:avLst/>
            <a:gdLst/>
            <a:ahLst/>
            <a:cxnLst/>
            <a:rect l="l" t="t" r="r" b="b"/>
            <a:pathLst>
              <a:path w="12447601" h="5882495">
                <a:moveTo>
                  <a:pt x="0" y="0"/>
                </a:moveTo>
                <a:lnTo>
                  <a:pt x="12447601" y="0"/>
                </a:lnTo>
                <a:lnTo>
                  <a:pt x="12447601" y="5882495"/>
                </a:lnTo>
                <a:lnTo>
                  <a:pt x="0" y="5882495"/>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a:off x="5429686" y="489861"/>
            <a:ext cx="13288429" cy="9280647"/>
          </a:xfrm>
          <a:prstGeom prst="rect">
            <a:avLst/>
          </a:prstGeom>
          <a:solidFill>
            <a:srgbClr val="EDECE7"/>
          </a:solidFill>
        </p:spPr>
      </p:sp>
      <p:sp>
        <p:nvSpPr>
          <p:cNvPr id="4" name="Freeform 4"/>
          <p:cNvSpPr/>
          <p:nvPr/>
        </p:nvSpPr>
        <p:spPr>
          <a:xfrm rot="3215950">
            <a:off x="930714" y="2728245"/>
            <a:ext cx="4984579" cy="4830510"/>
          </a:xfrm>
          <a:custGeom>
            <a:avLst/>
            <a:gdLst/>
            <a:ahLst/>
            <a:cxnLst/>
            <a:rect l="l" t="t" r="r" b="b"/>
            <a:pathLst>
              <a:path w="4984579" h="4830510">
                <a:moveTo>
                  <a:pt x="0" y="0"/>
                </a:moveTo>
                <a:lnTo>
                  <a:pt x="4984579" y="0"/>
                </a:lnTo>
                <a:lnTo>
                  <a:pt x="4984579" y="4830510"/>
                </a:lnTo>
                <a:lnTo>
                  <a:pt x="0" y="483051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1028700"/>
            <a:ext cx="5797655" cy="2508184"/>
            <a:chOff x="0" y="0"/>
            <a:chExt cx="7730207" cy="3344245"/>
          </a:xfrm>
        </p:grpSpPr>
        <p:sp>
          <p:nvSpPr>
            <p:cNvPr id="6" name="AutoShape 6"/>
            <p:cNvSpPr/>
            <p:nvPr/>
          </p:nvSpPr>
          <p:spPr>
            <a:xfrm rot="-13234">
              <a:off x="2841" y="14864"/>
              <a:ext cx="7724524" cy="1490931"/>
            </a:xfrm>
            <a:prstGeom prst="rect">
              <a:avLst/>
            </a:prstGeom>
            <a:solidFill>
              <a:srgbClr val="000000"/>
            </a:solidFill>
          </p:spPr>
        </p:sp>
        <p:sp>
          <p:nvSpPr>
            <p:cNvPr id="7" name="TextBox 7"/>
            <p:cNvSpPr txBox="1"/>
            <p:nvPr/>
          </p:nvSpPr>
          <p:spPr>
            <a:xfrm rot="-13234">
              <a:off x="531243" y="390971"/>
              <a:ext cx="6570895" cy="996770"/>
            </a:xfrm>
            <a:prstGeom prst="rect">
              <a:avLst/>
            </a:prstGeom>
          </p:spPr>
          <p:txBody>
            <a:bodyPr lIns="0" tIns="0" rIns="0" bIns="0" rtlCol="0" anchor="t">
              <a:spAutoFit/>
            </a:bodyPr>
            <a:lstStyle/>
            <a:p>
              <a:pPr>
                <a:lnSpc>
                  <a:spcPts val="5763"/>
                </a:lnSpc>
              </a:pPr>
              <a:r>
                <a:rPr lang="en-US" sz="5239" spc="-52">
                  <a:solidFill>
                    <a:srgbClr val="FFFFFF"/>
                  </a:solidFill>
                  <a:latin typeface="Playfair Display"/>
                </a:rPr>
                <a:t>Giao diện</a:t>
              </a:r>
            </a:p>
          </p:txBody>
        </p:sp>
        <p:sp>
          <p:nvSpPr>
            <p:cNvPr id="8" name="AutoShape 8"/>
            <p:cNvSpPr/>
            <p:nvPr/>
          </p:nvSpPr>
          <p:spPr>
            <a:xfrm rot="-13234">
              <a:off x="2845" y="1840415"/>
              <a:ext cx="6704048" cy="1490931"/>
            </a:xfrm>
            <a:prstGeom prst="rect">
              <a:avLst/>
            </a:prstGeom>
            <a:solidFill>
              <a:srgbClr val="000000"/>
            </a:solidFill>
          </p:spPr>
        </p:sp>
        <p:sp>
          <p:nvSpPr>
            <p:cNvPr id="9" name="TextBox 9"/>
            <p:cNvSpPr txBox="1"/>
            <p:nvPr/>
          </p:nvSpPr>
          <p:spPr>
            <a:xfrm rot="-13234">
              <a:off x="531246" y="2308220"/>
              <a:ext cx="5771279" cy="793475"/>
            </a:xfrm>
            <a:prstGeom prst="rect">
              <a:avLst/>
            </a:prstGeom>
          </p:spPr>
          <p:txBody>
            <a:bodyPr lIns="0" tIns="0" rIns="0" bIns="0" rtlCol="0" anchor="t">
              <a:spAutoFit/>
            </a:bodyPr>
            <a:lstStyle/>
            <a:p>
              <a:pPr>
                <a:lnSpc>
                  <a:spcPts val="4519"/>
                </a:lnSpc>
              </a:pPr>
              <a:r>
                <a:rPr lang="en-US" sz="4108" spc="-41">
                  <a:solidFill>
                    <a:srgbClr val="FFFFFF"/>
                  </a:solidFill>
                  <a:latin typeface="Playfair Display"/>
                </a:rPr>
                <a:t>Quản Lý Kho</a:t>
              </a:r>
            </a:p>
          </p:txBody>
        </p:sp>
      </p:grpSp>
      <p:sp>
        <p:nvSpPr>
          <p:cNvPr id="10" name="Freeform 10"/>
          <p:cNvSpPr/>
          <p:nvPr/>
        </p:nvSpPr>
        <p:spPr>
          <a:xfrm>
            <a:off x="2176654" y="8206906"/>
            <a:ext cx="722173" cy="751774"/>
          </a:xfrm>
          <a:custGeom>
            <a:avLst/>
            <a:gdLst/>
            <a:ahLst/>
            <a:cxnLst/>
            <a:rect l="l" t="t" r="r" b="b"/>
            <a:pathLst>
              <a:path w="722173" h="751774">
                <a:moveTo>
                  <a:pt x="0" y="0"/>
                </a:moveTo>
                <a:lnTo>
                  <a:pt x="722174" y="0"/>
                </a:lnTo>
                <a:lnTo>
                  <a:pt x="722174"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rot="-1550641">
            <a:off x="15871747" y="1027821"/>
            <a:ext cx="2652522" cy="3259152"/>
            <a:chOff x="0" y="0"/>
            <a:chExt cx="3536697" cy="4345536"/>
          </a:xfrm>
        </p:grpSpPr>
        <p:sp>
          <p:nvSpPr>
            <p:cNvPr id="13" name="Freeform 13"/>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7"/>
              <a:stretch>
                <a:fillRect/>
              </a:stretch>
            </a:blipFill>
          </p:spPr>
        </p:sp>
        <p:sp>
          <p:nvSpPr>
            <p:cNvPr id="14" name="Freeform 14"/>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8"/>
              <a:stretch>
                <a:fillRect/>
              </a:stretch>
            </a:blipFill>
          </p:spPr>
        </p:sp>
      </p:grpSp>
      <p:sp>
        <p:nvSpPr>
          <p:cNvPr id="15" name="Freeform 15"/>
          <p:cNvSpPr/>
          <p:nvPr/>
        </p:nvSpPr>
        <p:spPr>
          <a:xfrm>
            <a:off x="5467111" y="2367113"/>
            <a:ext cx="12669932" cy="7077138"/>
          </a:xfrm>
          <a:custGeom>
            <a:avLst/>
            <a:gdLst/>
            <a:ahLst/>
            <a:cxnLst/>
            <a:rect l="l" t="t" r="r" b="b"/>
            <a:pathLst>
              <a:path w="12669932" h="7077138">
                <a:moveTo>
                  <a:pt x="0" y="0"/>
                </a:moveTo>
                <a:lnTo>
                  <a:pt x="12669932" y="0"/>
                </a:lnTo>
                <a:lnTo>
                  <a:pt x="12669932" y="7077138"/>
                </a:lnTo>
                <a:lnTo>
                  <a:pt x="0" y="7077138"/>
                </a:lnTo>
                <a:lnTo>
                  <a:pt x="0"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750566" y="998104"/>
            <a:ext cx="4423311" cy="1913615"/>
            <a:chOff x="0" y="0"/>
            <a:chExt cx="5897748" cy="2551486"/>
          </a:xfrm>
        </p:grpSpPr>
        <p:sp>
          <p:nvSpPr>
            <p:cNvPr id="6" name="AutoShape 6"/>
            <p:cNvSpPr/>
            <p:nvPr/>
          </p:nvSpPr>
          <p:spPr>
            <a:xfrm rot="-13234">
              <a:off x="2168" y="11340"/>
              <a:ext cx="5893413" cy="1137503"/>
            </a:xfrm>
            <a:prstGeom prst="rect">
              <a:avLst/>
            </a:prstGeom>
            <a:solidFill>
              <a:srgbClr val="000000"/>
            </a:solidFill>
          </p:spPr>
        </p:sp>
        <p:sp>
          <p:nvSpPr>
            <p:cNvPr id="7" name="TextBox 7"/>
            <p:cNvSpPr txBox="1"/>
            <p:nvPr/>
          </p:nvSpPr>
          <p:spPr>
            <a:xfrm rot="-13234">
              <a:off x="405311" y="213555"/>
              <a:ext cx="5013254" cy="933978"/>
            </a:xfrm>
            <a:prstGeom prst="rect">
              <a:avLst/>
            </a:prstGeom>
          </p:spPr>
          <p:txBody>
            <a:bodyPr lIns="0" tIns="0" rIns="0" bIns="0" rtlCol="0" anchor="t">
              <a:spAutoFit/>
            </a:bodyPr>
            <a:lstStyle/>
            <a:p>
              <a:pPr>
                <a:lnSpc>
                  <a:spcPts val="5320"/>
                </a:lnSpc>
              </a:pPr>
              <a:r>
                <a:rPr lang="en-US" sz="4836" spc="-48">
                  <a:solidFill>
                    <a:srgbClr val="FFFFFF"/>
                  </a:solidFill>
                  <a:latin typeface="Playfair Display"/>
                </a:rPr>
                <a:t>Giao diện</a:t>
              </a:r>
            </a:p>
          </p:txBody>
        </p:sp>
        <p:sp>
          <p:nvSpPr>
            <p:cNvPr id="8" name="AutoShape 8"/>
            <p:cNvSpPr/>
            <p:nvPr/>
          </p:nvSpPr>
          <p:spPr>
            <a:xfrm rot="-13234">
              <a:off x="2171" y="1404141"/>
              <a:ext cx="5114842" cy="1137503"/>
            </a:xfrm>
            <a:prstGeom prst="rect">
              <a:avLst/>
            </a:prstGeom>
            <a:solidFill>
              <a:srgbClr val="000000"/>
            </a:solidFill>
          </p:spPr>
        </p:sp>
        <p:sp>
          <p:nvSpPr>
            <p:cNvPr id="9" name="TextBox 9"/>
            <p:cNvSpPr txBox="1"/>
            <p:nvPr/>
          </p:nvSpPr>
          <p:spPr>
            <a:xfrm rot="-13234">
              <a:off x="405313" y="1740712"/>
              <a:ext cx="4403188" cy="655094"/>
            </a:xfrm>
            <a:prstGeom prst="rect">
              <a:avLst/>
            </a:prstGeom>
          </p:spPr>
          <p:txBody>
            <a:bodyPr lIns="0" tIns="0" rIns="0" bIns="0" rtlCol="0" anchor="t">
              <a:spAutoFit/>
            </a:bodyPr>
            <a:lstStyle/>
            <a:p>
              <a:pPr>
                <a:lnSpc>
                  <a:spcPts val="3780"/>
                </a:lnSpc>
              </a:pPr>
              <a:r>
                <a:rPr lang="en-US" sz="3436" spc="-34">
                  <a:solidFill>
                    <a:srgbClr val="FFFFFF"/>
                  </a:solidFill>
                  <a:latin typeface="Playfair Display"/>
                </a:rPr>
                <a:t>Phiếu nhập hàng</a:t>
              </a:r>
            </a:p>
          </p:txBody>
        </p:sp>
      </p:grpSp>
      <p:sp>
        <p:nvSpPr>
          <p:cNvPr id="10" name="Freeform 10"/>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a:off x="750566" y="3080546"/>
            <a:ext cx="4652454" cy="3523030"/>
            <a:chOff x="0" y="0"/>
            <a:chExt cx="6203273" cy="4697373"/>
          </a:xfrm>
        </p:grpSpPr>
        <p:sp>
          <p:nvSpPr>
            <p:cNvPr id="13" name="Freeform 13"/>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14" name="TextBox 14"/>
            <p:cNvSpPr txBox="1"/>
            <p:nvPr/>
          </p:nvSpPr>
          <p:spPr>
            <a:xfrm rot="-146441">
              <a:off x="1208384" y="503221"/>
              <a:ext cx="4012422" cy="2626739"/>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5" name="TextBox 15"/>
            <p:cNvSpPr txBox="1"/>
            <p:nvPr/>
          </p:nvSpPr>
          <p:spPr>
            <a:xfrm rot="-131123">
              <a:off x="1275692" y="1837451"/>
              <a:ext cx="3998146" cy="1012160"/>
            </a:xfrm>
            <a:prstGeom prst="rect">
              <a:avLst/>
            </a:prstGeom>
          </p:spPr>
          <p:txBody>
            <a:bodyPr lIns="0" tIns="0" rIns="0" bIns="0" rtlCol="0" anchor="t">
              <a:spAutoFit/>
            </a:bodyPr>
            <a:lstStyle/>
            <a:p>
              <a:pPr marL="279274" lvl="1" indent="-139637" algn="l">
                <a:lnSpc>
                  <a:spcPts val="2029"/>
                </a:lnSpc>
                <a:spcBef>
                  <a:spcPct val="0"/>
                </a:spcBef>
                <a:buFont typeface="Arial"/>
                <a:buChar char="•"/>
              </a:pPr>
              <a:r>
                <a:rPr lang="en-US" sz="1691">
                  <a:solidFill>
                    <a:srgbClr val="000000"/>
                  </a:solidFill>
                  <a:latin typeface="Roboto Mono"/>
                </a:rPr>
                <a:t>Tạo ra một chỗ để người dùng có thể quản lý Nhập Hàng</a:t>
              </a:r>
            </a:p>
          </p:txBody>
        </p:sp>
      </p:grpSp>
      <p:sp>
        <p:nvSpPr>
          <p:cNvPr id="16" name="Freeform 16"/>
          <p:cNvSpPr/>
          <p:nvPr/>
        </p:nvSpPr>
        <p:spPr>
          <a:xfrm>
            <a:off x="7122810" y="739698"/>
            <a:ext cx="9154361" cy="8807605"/>
          </a:xfrm>
          <a:custGeom>
            <a:avLst/>
            <a:gdLst/>
            <a:ahLst/>
            <a:cxnLst/>
            <a:rect l="l" t="t" r="r" b="b"/>
            <a:pathLst>
              <a:path w="9154361" h="8807605">
                <a:moveTo>
                  <a:pt x="0" y="0"/>
                </a:moveTo>
                <a:lnTo>
                  <a:pt x="9154360" y="0"/>
                </a:lnTo>
                <a:lnTo>
                  <a:pt x="9154360" y="8807604"/>
                </a:lnTo>
                <a:lnTo>
                  <a:pt x="0" y="8807604"/>
                </a:lnTo>
                <a:lnTo>
                  <a:pt x="0" y="0"/>
                </a:lnTo>
                <a:close/>
              </a:path>
            </a:pathLst>
          </a:custGeom>
          <a:blipFill>
            <a:blip r:embed="rId8"/>
            <a:stretch>
              <a:fillRect/>
            </a:stretch>
          </a:blipFill>
        </p:spPr>
      </p:sp>
      <p:grpSp>
        <p:nvGrpSpPr>
          <p:cNvPr id="17" name="Group 17"/>
          <p:cNvGrpSpPr/>
          <p:nvPr/>
        </p:nvGrpSpPr>
        <p:grpSpPr>
          <a:xfrm rot="-1550641">
            <a:off x="15416143" y="6063443"/>
            <a:ext cx="2652522" cy="3259152"/>
            <a:chOff x="0" y="0"/>
            <a:chExt cx="3536697" cy="4345536"/>
          </a:xfrm>
        </p:grpSpPr>
        <p:sp>
          <p:nvSpPr>
            <p:cNvPr id="18" name="Freeform 18"/>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9" name="Freeform 19"/>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7" name="Group 7"/>
          <p:cNvGrpSpPr/>
          <p:nvPr/>
        </p:nvGrpSpPr>
        <p:grpSpPr>
          <a:xfrm>
            <a:off x="750566" y="3080546"/>
            <a:ext cx="4652454" cy="3523030"/>
            <a:chOff x="0" y="0"/>
            <a:chExt cx="6203273" cy="4697373"/>
          </a:xfrm>
        </p:grpSpPr>
        <p:sp>
          <p:nvSpPr>
            <p:cNvPr id="8" name="Freeform 8"/>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9" name="TextBox 9"/>
            <p:cNvSpPr txBox="1"/>
            <p:nvPr/>
          </p:nvSpPr>
          <p:spPr>
            <a:xfrm rot="-146441">
              <a:off x="1208806" y="503212"/>
              <a:ext cx="4012422" cy="2646585"/>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0" name="TextBox 10"/>
            <p:cNvSpPr txBox="1"/>
            <p:nvPr/>
          </p:nvSpPr>
          <p:spPr>
            <a:xfrm rot="-131123">
              <a:off x="1282125" y="1837328"/>
              <a:ext cx="3998146" cy="1349547"/>
            </a:xfrm>
            <a:prstGeom prst="rect">
              <a:avLst/>
            </a:prstGeom>
          </p:spPr>
          <p:txBody>
            <a:bodyPr lIns="0" tIns="0" rIns="0" bIns="0" rtlCol="0" anchor="t">
              <a:spAutoFit/>
            </a:bodyPr>
            <a:lstStyle/>
            <a:p>
              <a:pPr marL="279274" lvl="1" indent="-139637" algn="l">
                <a:lnSpc>
                  <a:spcPts val="2029"/>
                </a:lnSpc>
                <a:spcBef>
                  <a:spcPct val="0"/>
                </a:spcBef>
                <a:buFont typeface="Arial"/>
                <a:buChar char="•"/>
              </a:pPr>
              <a:r>
                <a:rPr lang="en-US" sz="1691">
                  <a:solidFill>
                    <a:srgbClr val="000000"/>
                  </a:solidFill>
                  <a:latin typeface="Roboto Mono"/>
                </a:rPr>
                <a:t>Tạo ra một chỗ để người dùng có thể nhập vào chi tiết của  phiếu nhập</a:t>
              </a:r>
            </a:p>
          </p:txBody>
        </p:sp>
      </p:grpSp>
      <p:grpSp>
        <p:nvGrpSpPr>
          <p:cNvPr id="11" name="Group 11"/>
          <p:cNvGrpSpPr/>
          <p:nvPr/>
        </p:nvGrpSpPr>
        <p:grpSpPr>
          <a:xfrm>
            <a:off x="385739" y="1028700"/>
            <a:ext cx="4739147" cy="2050252"/>
            <a:chOff x="0" y="0"/>
            <a:chExt cx="6318863" cy="2733669"/>
          </a:xfrm>
        </p:grpSpPr>
        <p:sp>
          <p:nvSpPr>
            <p:cNvPr id="12" name="AutoShape 12"/>
            <p:cNvSpPr/>
            <p:nvPr/>
          </p:nvSpPr>
          <p:spPr>
            <a:xfrm rot="-13234">
              <a:off x="2323" y="12150"/>
              <a:ext cx="6314218" cy="1218724"/>
            </a:xfrm>
            <a:prstGeom prst="rect">
              <a:avLst/>
            </a:prstGeom>
            <a:solidFill>
              <a:srgbClr val="000000"/>
            </a:solidFill>
          </p:spPr>
        </p:sp>
        <p:sp>
          <p:nvSpPr>
            <p:cNvPr id="13" name="TextBox 13"/>
            <p:cNvSpPr txBox="1"/>
            <p:nvPr/>
          </p:nvSpPr>
          <p:spPr>
            <a:xfrm rot="-13234">
              <a:off x="434251" y="234928"/>
              <a:ext cx="5371213" cy="994541"/>
            </a:xfrm>
            <a:prstGeom prst="rect">
              <a:avLst/>
            </a:prstGeom>
          </p:spPr>
          <p:txBody>
            <a:bodyPr lIns="0" tIns="0" rIns="0" bIns="0" rtlCol="0" anchor="t">
              <a:spAutoFit/>
            </a:bodyPr>
            <a:lstStyle/>
            <a:p>
              <a:pPr>
                <a:lnSpc>
                  <a:spcPts val="5700"/>
                </a:lnSpc>
              </a:pPr>
              <a:r>
                <a:rPr lang="en-US" sz="5181" spc="-51">
                  <a:solidFill>
                    <a:srgbClr val="FFFFFF"/>
                  </a:solidFill>
                  <a:latin typeface="Playfair Display"/>
                </a:rPr>
                <a:t>Giao Diện</a:t>
              </a:r>
            </a:p>
          </p:txBody>
        </p:sp>
        <p:sp>
          <p:nvSpPr>
            <p:cNvPr id="14" name="AutoShape 14"/>
            <p:cNvSpPr/>
            <p:nvPr/>
          </p:nvSpPr>
          <p:spPr>
            <a:xfrm rot="-13234">
              <a:off x="2326" y="1504401"/>
              <a:ext cx="5480055" cy="1218724"/>
            </a:xfrm>
            <a:prstGeom prst="rect">
              <a:avLst/>
            </a:prstGeom>
            <a:solidFill>
              <a:srgbClr val="000000"/>
            </a:solidFill>
          </p:spPr>
        </p:sp>
        <p:sp>
          <p:nvSpPr>
            <p:cNvPr id="15" name="TextBox 15"/>
            <p:cNvSpPr txBox="1"/>
            <p:nvPr/>
          </p:nvSpPr>
          <p:spPr>
            <a:xfrm rot="-13234">
              <a:off x="434253" y="1912258"/>
              <a:ext cx="4717586" cy="595113"/>
            </a:xfrm>
            <a:prstGeom prst="rect">
              <a:avLst/>
            </a:prstGeom>
          </p:spPr>
          <p:txBody>
            <a:bodyPr lIns="0" tIns="0" rIns="0" bIns="0" rtlCol="0" anchor="t">
              <a:spAutoFit/>
            </a:bodyPr>
            <a:lstStyle/>
            <a:p>
              <a:pPr>
                <a:lnSpc>
                  <a:spcPts val="3390"/>
                </a:lnSpc>
              </a:pPr>
              <a:r>
                <a:rPr lang="en-US" sz="3081" spc="-30">
                  <a:solidFill>
                    <a:srgbClr val="FFFFFF"/>
                  </a:solidFill>
                  <a:latin typeface="Playfair Display"/>
                </a:rPr>
                <a:t>Chi Tiết Phiếu Nhập</a:t>
              </a:r>
            </a:p>
          </p:txBody>
        </p:sp>
      </p:grpSp>
      <p:sp>
        <p:nvSpPr>
          <p:cNvPr id="16" name="Freeform 16"/>
          <p:cNvSpPr/>
          <p:nvPr/>
        </p:nvSpPr>
        <p:spPr>
          <a:xfrm>
            <a:off x="6112311" y="1686695"/>
            <a:ext cx="11784642" cy="6886977"/>
          </a:xfrm>
          <a:custGeom>
            <a:avLst/>
            <a:gdLst/>
            <a:ahLst/>
            <a:cxnLst/>
            <a:rect l="l" t="t" r="r" b="b"/>
            <a:pathLst>
              <a:path w="11784642" h="6886977">
                <a:moveTo>
                  <a:pt x="0" y="0"/>
                </a:moveTo>
                <a:lnTo>
                  <a:pt x="11784642" y="0"/>
                </a:lnTo>
                <a:lnTo>
                  <a:pt x="11784642" y="6886978"/>
                </a:lnTo>
                <a:lnTo>
                  <a:pt x="0" y="6886978"/>
                </a:lnTo>
                <a:lnTo>
                  <a:pt x="0" y="0"/>
                </a:lnTo>
                <a:close/>
              </a:path>
            </a:pathLst>
          </a:custGeom>
          <a:blipFill>
            <a:blip r:embed="rId8"/>
            <a:stretch>
              <a:fillRect/>
            </a:stretch>
          </a:blipFill>
        </p:spPr>
      </p:sp>
      <p:grpSp>
        <p:nvGrpSpPr>
          <p:cNvPr id="17" name="Group 17"/>
          <p:cNvGrpSpPr/>
          <p:nvPr/>
        </p:nvGrpSpPr>
        <p:grpSpPr>
          <a:xfrm rot="-1550641">
            <a:off x="16255414" y="7770514"/>
            <a:ext cx="2652522" cy="3259152"/>
            <a:chOff x="0" y="0"/>
            <a:chExt cx="3536697" cy="4345536"/>
          </a:xfrm>
        </p:grpSpPr>
        <p:sp>
          <p:nvSpPr>
            <p:cNvPr id="18" name="Freeform 18"/>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9" name="Freeform 19"/>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7" name="Group 7"/>
          <p:cNvGrpSpPr/>
          <p:nvPr/>
        </p:nvGrpSpPr>
        <p:grpSpPr>
          <a:xfrm>
            <a:off x="750566" y="3080546"/>
            <a:ext cx="4652454" cy="3523030"/>
            <a:chOff x="0" y="0"/>
            <a:chExt cx="6203273" cy="4697373"/>
          </a:xfrm>
        </p:grpSpPr>
        <p:sp>
          <p:nvSpPr>
            <p:cNvPr id="8" name="Freeform 8"/>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9" name="TextBox 9"/>
            <p:cNvSpPr txBox="1"/>
            <p:nvPr/>
          </p:nvSpPr>
          <p:spPr>
            <a:xfrm rot="-146441">
              <a:off x="1208806" y="503212"/>
              <a:ext cx="4012422" cy="2646585"/>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0" name="TextBox 10"/>
            <p:cNvSpPr txBox="1"/>
            <p:nvPr/>
          </p:nvSpPr>
          <p:spPr>
            <a:xfrm rot="-131123">
              <a:off x="1282125" y="1837328"/>
              <a:ext cx="3998146" cy="1349547"/>
            </a:xfrm>
            <a:prstGeom prst="rect">
              <a:avLst/>
            </a:prstGeom>
          </p:spPr>
          <p:txBody>
            <a:bodyPr lIns="0" tIns="0" rIns="0" bIns="0" rtlCol="0" anchor="t">
              <a:spAutoFit/>
            </a:bodyPr>
            <a:lstStyle/>
            <a:p>
              <a:pPr marL="279274" lvl="1" indent="-139637" algn="l">
                <a:lnSpc>
                  <a:spcPts val="2029"/>
                </a:lnSpc>
                <a:spcBef>
                  <a:spcPct val="0"/>
                </a:spcBef>
                <a:buFont typeface="Arial"/>
                <a:buChar char="•"/>
              </a:pPr>
              <a:r>
                <a:rPr lang="en-US" sz="1691">
                  <a:solidFill>
                    <a:srgbClr val="000000"/>
                  </a:solidFill>
                  <a:latin typeface="Roboto Mono"/>
                </a:rPr>
                <a:t>Tạo ra một chỗ để người dùng có thể quản lý các Phiếu Xuất Hàng</a:t>
              </a:r>
            </a:p>
          </p:txBody>
        </p:sp>
      </p:grpSp>
      <p:grpSp>
        <p:nvGrpSpPr>
          <p:cNvPr id="11" name="Group 11"/>
          <p:cNvGrpSpPr/>
          <p:nvPr/>
        </p:nvGrpSpPr>
        <p:grpSpPr>
          <a:xfrm>
            <a:off x="1028700" y="1271170"/>
            <a:ext cx="4096186" cy="805787"/>
            <a:chOff x="0" y="0"/>
            <a:chExt cx="5461581" cy="1074382"/>
          </a:xfrm>
        </p:grpSpPr>
        <p:sp>
          <p:nvSpPr>
            <p:cNvPr id="12" name="AutoShape 12"/>
            <p:cNvSpPr/>
            <p:nvPr/>
          </p:nvSpPr>
          <p:spPr>
            <a:xfrm rot="-13234">
              <a:off x="2007" y="10502"/>
              <a:ext cx="5457566" cy="1053379"/>
            </a:xfrm>
            <a:prstGeom prst="rect">
              <a:avLst/>
            </a:prstGeom>
            <a:solidFill>
              <a:srgbClr val="000000"/>
            </a:solidFill>
          </p:spPr>
        </p:sp>
        <p:sp>
          <p:nvSpPr>
            <p:cNvPr id="13" name="TextBox 13"/>
            <p:cNvSpPr txBox="1"/>
            <p:nvPr/>
          </p:nvSpPr>
          <p:spPr>
            <a:xfrm rot="-13234">
              <a:off x="375336" y="205117"/>
              <a:ext cx="4642499" cy="853718"/>
            </a:xfrm>
            <a:prstGeom prst="rect">
              <a:avLst/>
            </a:prstGeom>
          </p:spPr>
          <p:txBody>
            <a:bodyPr lIns="0" tIns="0" rIns="0" bIns="0" rtlCol="0" anchor="t">
              <a:spAutoFit/>
            </a:bodyPr>
            <a:lstStyle/>
            <a:p>
              <a:pPr algn="ctr">
                <a:lnSpc>
                  <a:spcPts val="4926"/>
                </a:lnSpc>
              </a:pPr>
              <a:r>
                <a:rPr lang="en-US" sz="4478" spc="-44">
                  <a:solidFill>
                    <a:srgbClr val="FFFFFF"/>
                  </a:solidFill>
                  <a:latin typeface="Playfair Display"/>
                </a:rPr>
                <a:t>Giao diện</a:t>
              </a:r>
            </a:p>
          </p:txBody>
        </p:sp>
      </p:grpSp>
      <p:sp>
        <p:nvSpPr>
          <p:cNvPr id="14" name="Freeform 14"/>
          <p:cNvSpPr/>
          <p:nvPr/>
        </p:nvSpPr>
        <p:spPr>
          <a:xfrm>
            <a:off x="7423948" y="829881"/>
            <a:ext cx="9164951" cy="8600607"/>
          </a:xfrm>
          <a:custGeom>
            <a:avLst/>
            <a:gdLst/>
            <a:ahLst/>
            <a:cxnLst/>
            <a:rect l="l" t="t" r="r" b="b"/>
            <a:pathLst>
              <a:path w="9164951" h="8600607">
                <a:moveTo>
                  <a:pt x="0" y="0"/>
                </a:moveTo>
                <a:lnTo>
                  <a:pt x="9164951" y="0"/>
                </a:lnTo>
                <a:lnTo>
                  <a:pt x="9164951" y="8600606"/>
                </a:lnTo>
                <a:lnTo>
                  <a:pt x="0" y="8600606"/>
                </a:lnTo>
                <a:lnTo>
                  <a:pt x="0" y="0"/>
                </a:lnTo>
                <a:close/>
              </a:path>
            </a:pathLst>
          </a:custGeom>
          <a:blipFill>
            <a:blip r:embed="rId8"/>
            <a:stretch>
              <a:fillRect/>
            </a:stretch>
          </a:blipFill>
        </p:spPr>
      </p:sp>
      <p:grpSp>
        <p:nvGrpSpPr>
          <p:cNvPr id="15" name="Group 15"/>
          <p:cNvGrpSpPr/>
          <p:nvPr/>
        </p:nvGrpSpPr>
        <p:grpSpPr>
          <a:xfrm rot="-1550641">
            <a:off x="15727872" y="6612684"/>
            <a:ext cx="2652522" cy="3259152"/>
            <a:chOff x="0" y="0"/>
            <a:chExt cx="3536697" cy="4345536"/>
          </a:xfrm>
        </p:grpSpPr>
        <p:sp>
          <p:nvSpPr>
            <p:cNvPr id="16" name="Freeform 16"/>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7" name="Freeform 17"/>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7" name="Group 7"/>
          <p:cNvGrpSpPr/>
          <p:nvPr/>
        </p:nvGrpSpPr>
        <p:grpSpPr>
          <a:xfrm>
            <a:off x="750566" y="3080546"/>
            <a:ext cx="4652454" cy="3523030"/>
            <a:chOff x="0" y="0"/>
            <a:chExt cx="6203273" cy="4697373"/>
          </a:xfrm>
        </p:grpSpPr>
        <p:sp>
          <p:nvSpPr>
            <p:cNvPr id="8" name="Freeform 8"/>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9" name="TextBox 9"/>
            <p:cNvSpPr txBox="1"/>
            <p:nvPr/>
          </p:nvSpPr>
          <p:spPr>
            <a:xfrm rot="-146441">
              <a:off x="1208806" y="503212"/>
              <a:ext cx="4012422" cy="2646585"/>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0" name="TextBox 10"/>
            <p:cNvSpPr txBox="1"/>
            <p:nvPr/>
          </p:nvSpPr>
          <p:spPr>
            <a:xfrm rot="-131123">
              <a:off x="1282125" y="1837328"/>
              <a:ext cx="3998146" cy="1349547"/>
            </a:xfrm>
            <a:prstGeom prst="rect">
              <a:avLst/>
            </a:prstGeom>
          </p:spPr>
          <p:txBody>
            <a:bodyPr lIns="0" tIns="0" rIns="0" bIns="0" rtlCol="0" anchor="t">
              <a:spAutoFit/>
            </a:bodyPr>
            <a:lstStyle/>
            <a:p>
              <a:pPr marL="279274" lvl="1" indent="-139637" algn="l">
                <a:lnSpc>
                  <a:spcPts val="2029"/>
                </a:lnSpc>
                <a:spcBef>
                  <a:spcPct val="0"/>
                </a:spcBef>
                <a:buFont typeface="Arial"/>
                <a:buChar char="•"/>
              </a:pPr>
              <a:r>
                <a:rPr lang="en-US" sz="1691">
                  <a:solidFill>
                    <a:srgbClr val="000000"/>
                  </a:solidFill>
                  <a:latin typeface="Roboto Mono"/>
                </a:rPr>
                <a:t>Tạo ra một chỗ để người dùng có thể nhập vào chi tiết của  phiếu xuất</a:t>
              </a:r>
            </a:p>
          </p:txBody>
        </p:sp>
      </p:grpSp>
      <p:sp>
        <p:nvSpPr>
          <p:cNvPr id="11" name="Freeform 11"/>
          <p:cNvSpPr/>
          <p:nvPr/>
        </p:nvSpPr>
        <p:spPr>
          <a:xfrm>
            <a:off x="5984539" y="1360034"/>
            <a:ext cx="11999886" cy="7540301"/>
          </a:xfrm>
          <a:custGeom>
            <a:avLst/>
            <a:gdLst/>
            <a:ahLst/>
            <a:cxnLst/>
            <a:rect l="l" t="t" r="r" b="b"/>
            <a:pathLst>
              <a:path w="11999886" h="7540301">
                <a:moveTo>
                  <a:pt x="0" y="0"/>
                </a:moveTo>
                <a:lnTo>
                  <a:pt x="11999885" y="0"/>
                </a:lnTo>
                <a:lnTo>
                  <a:pt x="11999885" y="7540300"/>
                </a:lnTo>
                <a:lnTo>
                  <a:pt x="0" y="7540300"/>
                </a:lnTo>
                <a:lnTo>
                  <a:pt x="0" y="0"/>
                </a:lnTo>
                <a:close/>
              </a:path>
            </a:pathLst>
          </a:custGeom>
          <a:blipFill>
            <a:blip r:embed="rId8"/>
            <a:stretch>
              <a:fillRect/>
            </a:stretch>
          </a:blipFill>
        </p:spPr>
      </p:sp>
      <p:grpSp>
        <p:nvGrpSpPr>
          <p:cNvPr id="12" name="Group 12"/>
          <p:cNvGrpSpPr/>
          <p:nvPr/>
        </p:nvGrpSpPr>
        <p:grpSpPr>
          <a:xfrm rot="-1550641">
            <a:off x="16255414" y="7770514"/>
            <a:ext cx="2652522" cy="3259152"/>
            <a:chOff x="0" y="0"/>
            <a:chExt cx="3536697" cy="4345536"/>
          </a:xfrm>
        </p:grpSpPr>
        <p:sp>
          <p:nvSpPr>
            <p:cNvPr id="13" name="Freeform 13"/>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4" name="Freeform 14"/>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grpSp>
        <p:nvGrpSpPr>
          <p:cNvPr id="15" name="Group 15"/>
          <p:cNvGrpSpPr/>
          <p:nvPr/>
        </p:nvGrpSpPr>
        <p:grpSpPr>
          <a:xfrm>
            <a:off x="1299070" y="1708116"/>
            <a:ext cx="3555446" cy="803705"/>
            <a:chOff x="0" y="0"/>
            <a:chExt cx="4740595" cy="1071607"/>
          </a:xfrm>
        </p:grpSpPr>
        <p:sp>
          <p:nvSpPr>
            <p:cNvPr id="16" name="AutoShape 16"/>
            <p:cNvSpPr/>
            <p:nvPr/>
          </p:nvSpPr>
          <p:spPr>
            <a:xfrm rot="-13234">
              <a:off x="2010" y="9114"/>
              <a:ext cx="4736574" cy="1053379"/>
            </a:xfrm>
            <a:prstGeom prst="rect">
              <a:avLst/>
            </a:prstGeom>
            <a:solidFill>
              <a:srgbClr val="000000"/>
            </a:solidFill>
          </p:spPr>
        </p:sp>
        <p:sp>
          <p:nvSpPr>
            <p:cNvPr id="17" name="TextBox 17"/>
            <p:cNvSpPr txBox="1"/>
            <p:nvPr/>
          </p:nvSpPr>
          <p:spPr>
            <a:xfrm rot="-13234">
              <a:off x="375338" y="199596"/>
              <a:ext cx="4077550"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6027" y="7875130"/>
            <a:ext cx="722173" cy="751774"/>
          </a:xfrm>
          <a:custGeom>
            <a:avLst/>
            <a:gdLst/>
            <a:ahLst/>
            <a:cxnLst/>
            <a:rect l="l" t="t" r="r" b="b"/>
            <a:pathLst>
              <a:path w="722173" h="751774">
                <a:moveTo>
                  <a:pt x="0" y="0"/>
                </a:moveTo>
                <a:lnTo>
                  <a:pt x="722173" y="0"/>
                </a:lnTo>
                <a:lnTo>
                  <a:pt x="722173" y="751775"/>
                </a:lnTo>
                <a:lnTo>
                  <a:pt x="0" y="751775"/>
                </a:lnTo>
                <a:lnTo>
                  <a:pt x="0" y="0"/>
                </a:lnTo>
                <a:close/>
              </a:path>
            </a:pathLst>
          </a:custGeom>
          <a:blipFill>
            <a:blip r:embed="rId5"/>
            <a:stretch>
              <a:fillRect/>
            </a:stretch>
          </a:blipFill>
        </p:spPr>
      </p:sp>
      <p:sp>
        <p:nvSpPr>
          <p:cNvPr id="6" name="Freeform 6"/>
          <p:cNvSpPr/>
          <p:nvPr/>
        </p:nvSpPr>
        <p:spPr>
          <a:xfrm>
            <a:off x="2049852" y="7875130"/>
            <a:ext cx="722173" cy="751774"/>
          </a:xfrm>
          <a:custGeom>
            <a:avLst/>
            <a:gdLst/>
            <a:ahLst/>
            <a:cxnLst/>
            <a:rect l="l" t="t" r="r" b="b"/>
            <a:pathLst>
              <a:path w="722173" h="751774">
                <a:moveTo>
                  <a:pt x="0" y="0"/>
                </a:moveTo>
                <a:lnTo>
                  <a:pt x="722173" y="0"/>
                </a:lnTo>
                <a:lnTo>
                  <a:pt x="722173" y="751775"/>
                </a:lnTo>
                <a:lnTo>
                  <a:pt x="0" y="751775"/>
                </a:lnTo>
                <a:lnTo>
                  <a:pt x="0" y="0"/>
                </a:lnTo>
                <a:close/>
              </a:path>
            </a:pathLst>
          </a:custGeom>
          <a:blipFill>
            <a:blip r:embed="rId6"/>
            <a:stretch>
              <a:fillRect/>
            </a:stretch>
          </a:blipFill>
        </p:spPr>
      </p:sp>
      <p:sp>
        <p:nvSpPr>
          <p:cNvPr id="7" name="Freeform 7"/>
          <p:cNvSpPr/>
          <p:nvPr/>
        </p:nvSpPr>
        <p:spPr>
          <a:xfrm rot="-5534746" flipH="1">
            <a:off x="743707" y="3240158"/>
            <a:ext cx="4125431" cy="4691592"/>
          </a:xfrm>
          <a:custGeom>
            <a:avLst/>
            <a:gdLst/>
            <a:ahLst/>
            <a:cxnLst/>
            <a:rect l="l" t="t" r="r" b="b"/>
            <a:pathLst>
              <a:path w="4125431" h="4691592">
                <a:moveTo>
                  <a:pt x="4125432" y="0"/>
                </a:moveTo>
                <a:lnTo>
                  <a:pt x="0" y="0"/>
                </a:lnTo>
                <a:lnTo>
                  <a:pt x="0" y="4691592"/>
                </a:lnTo>
                <a:lnTo>
                  <a:pt x="4125432" y="4691592"/>
                </a:lnTo>
                <a:lnTo>
                  <a:pt x="4125432" y="0"/>
                </a:lnTo>
                <a:close/>
              </a:path>
            </a:pathLst>
          </a:custGeom>
          <a:blipFill>
            <a:blip r:embed="rId7"/>
            <a:stretch>
              <a:fillRect t="-9413" b="-9413"/>
            </a:stretch>
          </a:blipFill>
        </p:spPr>
      </p:sp>
      <p:sp>
        <p:nvSpPr>
          <p:cNvPr id="8" name="TextBox 8"/>
          <p:cNvSpPr txBox="1"/>
          <p:nvPr/>
        </p:nvSpPr>
        <p:spPr>
          <a:xfrm rot="-146441">
            <a:off x="1605573" y="3760261"/>
            <a:ext cx="2887143" cy="1936409"/>
          </a:xfrm>
          <a:prstGeom prst="rect">
            <a:avLst/>
          </a:prstGeom>
        </p:spPr>
        <p:txBody>
          <a:bodyPr lIns="0" tIns="0" rIns="0" bIns="0" rtlCol="0" anchor="t">
            <a:spAutoFit/>
          </a:bodyPr>
          <a:lstStyle/>
          <a:p>
            <a:pPr marL="0" lvl="0" indent="0" algn="ctr">
              <a:lnSpc>
                <a:spcPts val="5021"/>
              </a:lnSpc>
              <a:spcBef>
                <a:spcPct val="0"/>
              </a:spcBef>
            </a:pPr>
            <a:r>
              <a:rPr lang="en-US" sz="3587">
                <a:solidFill>
                  <a:srgbClr val="000000"/>
                </a:solidFill>
                <a:latin typeface="Pecita Bold"/>
              </a:rPr>
              <a:t>Chủ ý tưởng</a:t>
            </a:r>
          </a:p>
          <a:p>
            <a:pPr marL="0" lvl="0" indent="0" algn="ctr">
              <a:lnSpc>
                <a:spcPts val="5021"/>
              </a:lnSpc>
              <a:spcBef>
                <a:spcPct val="0"/>
              </a:spcBef>
            </a:pPr>
            <a:endParaRPr lang="en-US" sz="3587">
              <a:solidFill>
                <a:srgbClr val="000000"/>
              </a:solidFill>
              <a:latin typeface="Pecita Bold"/>
            </a:endParaRPr>
          </a:p>
          <a:p>
            <a:pPr marL="0" lvl="0" indent="0" algn="ctr">
              <a:lnSpc>
                <a:spcPts val="5021"/>
              </a:lnSpc>
              <a:spcBef>
                <a:spcPct val="0"/>
              </a:spcBef>
            </a:pPr>
            <a:endParaRPr lang="en-US" sz="3587">
              <a:solidFill>
                <a:srgbClr val="000000"/>
              </a:solidFill>
              <a:latin typeface="Pecita Bold"/>
            </a:endParaRPr>
          </a:p>
        </p:txBody>
      </p:sp>
      <p:sp>
        <p:nvSpPr>
          <p:cNvPr id="9" name="TextBox 9"/>
          <p:cNvSpPr txBox="1"/>
          <p:nvPr/>
        </p:nvSpPr>
        <p:spPr>
          <a:xfrm rot="-131123">
            <a:off x="1087006" y="4775300"/>
            <a:ext cx="3463989" cy="1973486"/>
          </a:xfrm>
          <a:prstGeom prst="rect">
            <a:avLst/>
          </a:prstGeom>
        </p:spPr>
        <p:txBody>
          <a:bodyPr lIns="0" tIns="0" rIns="0" bIns="0" rtlCol="0" anchor="t">
            <a:spAutoFit/>
          </a:bodyPr>
          <a:lstStyle/>
          <a:p>
            <a:pPr marL="315455" lvl="1" indent="-157727" algn="l">
              <a:lnSpc>
                <a:spcPts val="2292"/>
              </a:lnSpc>
              <a:spcBef>
                <a:spcPct val="0"/>
              </a:spcBef>
              <a:buFont typeface="Arial"/>
              <a:buChar char="•"/>
            </a:pPr>
            <a:r>
              <a:rPr lang="en-US" sz="1910">
                <a:solidFill>
                  <a:srgbClr val="000000"/>
                </a:solidFill>
                <a:latin typeface="Roboto Mono"/>
              </a:rPr>
              <a:t>Tạo ra một chỗ để người dùng có quản lý khách hàng bao gồm thêm, xoá, sửa để thuận tiện trong việc kiểm soát, điều tra về khách hàng</a:t>
            </a:r>
          </a:p>
        </p:txBody>
      </p:sp>
      <p:sp>
        <p:nvSpPr>
          <p:cNvPr id="10" name="AutoShape 10"/>
          <p:cNvSpPr/>
          <p:nvPr/>
        </p:nvSpPr>
        <p:spPr>
          <a:xfrm rot="-13234">
            <a:off x="1030596" y="1034486"/>
            <a:ext cx="4093174" cy="1731156"/>
          </a:xfrm>
          <a:prstGeom prst="rect">
            <a:avLst/>
          </a:prstGeom>
          <a:solidFill>
            <a:srgbClr val="000000"/>
          </a:solidFill>
        </p:spPr>
      </p:sp>
      <p:sp>
        <p:nvSpPr>
          <p:cNvPr id="11" name="TextBox 11"/>
          <p:cNvSpPr txBox="1"/>
          <p:nvPr/>
        </p:nvSpPr>
        <p:spPr>
          <a:xfrm rot="-13234">
            <a:off x="1310202" y="1246119"/>
            <a:ext cx="3481874" cy="1259005"/>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Quản lý khách hàng</a:t>
            </a:r>
          </a:p>
        </p:txBody>
      </p:sp>
      <p:sp>
        <p:nvSpPr>
          <p:cNvPr id="12" name="AutoShape 12"/>
          <p:cNvSpPr/>
          <p:nvPr/>
        </p:nvSpPr>
        <p:spPr>
          <a:xfrm rot="-13234">
            <a:off x="978260" y="231830"/>
            <a:ext cx="3552431" cy="790034"/>
          </a:xfrm>
          <a:prstGeom prst="rect">
            <a:avLst/>
          </a:prstGeom>
          <a:solidFill>
            <a:srgbClr val="000000"/>
          </a:solidFill>
        </p:spPr>
      </p:sp>
      <p:sp>
        <p:nvSpPr>
          <p:cNvPr id="13" name="TextBox 13"/>
          <p:cNvSpPr txBox="1"/>
          <p:nvPr/>
        </p:nvSpPr>
        <p:spPr>
          <a:xfrm rot="-13234">
            <a:off x="1258256" y="386598"/>
            <a:ext cx="3058163" cy="634131"/>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sp>
        <p:nvSpPr>
          <p:cNvPr id="14" name="Freeform 14"/>
          <p:cNvSpPr/>
          <p:nvPr/>
        </p:nvSpPr>
        <p:spPr>
          <a:xfrm>
            <a:off x="5536048" y="1550553"/>
            <a:ext cx="12580180" cy="7076351"/>
          </a:xfrm>
          <a:custGeom>
            <a:avLst/>
            <a:gdLst/>
            <a:ahLst/>
            <a:cxnLst/>
            <a:rect l="l" t="t" r="r" b="b"/>
            <a:pathLst>
              <a:path w="12580180" h="7076351">
                <a:moveTo>
                  <a:pt x="0" y="0"/>
                </a:moveTo>
                <a:lnTo>
                  <a:pt x="12580179" y="0"/>
                </a:lnTo>
                <a:lnTo>
                  <a:pt x="12580179" y="7076352"/>
                </a:lnTo>
                <a:lnTo>
                  <a:pt x="0" y="7076352"/>
                </a:lnTo>
                <a:lnTo>
                  <a:pt x="0" y="0"/>
                </a:lnTo>
                <a:close/>
              </a:path>
            </a:pathLst>
          </a:custGeom>
          <a:blipFill>
            <a:blip r:embed="rId8"/>
            <a:stretch>
              <a:fillRect/>
            </a:stretch>
          </a:blipFill>
        </p:spPr>
      </p:sp>
      <p:grpSp>
        <p:nvGrpSpPr>
          <p:cNvPr id="15" name="Group 15"/>
          <p:cNvGrpSpPr/>
          <p:nvPr/>
        </p:nvGrpSpPr>
        <p:grpSpPr>
          <a:xfrm rot="-1550641">
            <a:off x="16255414" y="7770514"/>
            <a:ext cx="2652522" cy="3259152"/>
            <a:chOff x="0" y="0"/>
            <a:chExt cx="3536697" cy="4345536"/>
          </a:xfrm>
        </p:grpSpPr>
        <p:sp>
          <p:nvSpPr>
            <p:cNvPr id="16" name="Freeform 16"/>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7" name="Freeform 17"/>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7355350"/>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7355350"/>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sp>
        <p:nvSpPr>
          <p:cNvPr id="7" name="Freeform 7"/>
          <p:cNvSpPr/>
          <p:nvPr/>
        </p:nvSpPr>
        <p:spPr>
          <a:xfrm rot="-5534746" flipH="1">
            <a:off x="717177" y="2861637"/>
            <a:ext cx="4125431" cy="4681706"/>
          </a:xfrm>
          <a:custGeom>
            <a:avLst/>
            <a:gdLst/>
            <a:ahLst/>
            <a:cxnLst/>
            <a:rect l="l" t="t" r="r" b="b"/>
            <a:pathLst>
              <a:path w="4125431" h="4681706">
                <a:moveTo>
                  <a:pt x="4125432" y="0"/>
                </a:moveTo>
                <a:lnTo>
                  <a:pt x="0" y="0"/>
                </a:lnTo>
                <a:lnTo>
                  <a:pt x="0" y="4681705"/>
                </a:lnTo>
                <a:lnTo>
                  <a:pt x="4125432" y="4681705"/>
                </a:lnTo>
                <a:lnTo>
                  <a:pt x="4125432" y="0"/>
                </a:lnTo>
                <a:close/>
              </a:path>
            </a:pathLst>
          </a:custGeom>
          <a:blipFill>
            <a:blip r:embed="rId7"/>
            <a:stretch>
              <a:fillRect t="-9539" b="-9539"/>
            </a:stretch>
          </a:blipFill>
        </p:spPr>
      </p:sp>
      <p:sp>
        <p:nvSpPr>
          <p:cNvPr id="8" name="Freeform 8"/>
          <p:cNvSpPr/>
          <p:nvPr/>
        </p:nvSpPr>
        <p:spPr>
          <a:xfrm>
            <a:off x="5797655" y="1028700"/>
            <a:ext cx="12092832" cy="6802218"/>
          </a:xfrm>
          <a:custGeom>
            <a:avLst/>
            <a:gdLst/>
            <a:ahLst/>
            <a:cxnLst/>
            <a:rect l="l" t="t" r="r" b="b"/>
            <a:pathLst>
              <a:path w="12092832" h="6802218">
                <a:moveTo>
                  <a:pt x="0" y="0"/>
                </a:moveTo>
                <a:lnTo>
                  <a:pt x="12092832" y="0"/>
                </a:lnTo>
                <a:lnTo>
                  <a:pt x="12092832" y="6802218"/>
                </a:lnTo>
                <a:lnTo>
                  <a:pt x="0" y="6802218"/>
                </a:lnTo>
                <a:lnTo>
                  <a:pt x="0" y="0"/>
                </a:lnTo>
                <a:close/>
              </a:path>
            </a:pathLst>
          </a:custGeom>
          <a:blipFill>
            <a:blip r:embed="rId8"/>
            <a:stretch>
              <a:fillRect/>
            </a:stretch>
          </a:blipFill>
        </p:spPr>
      </p:sp>
      <p:grpSp>
        <p:nvGrpSpPr>
          <p:cNvPr id="9" name="Group 9"/>
          <p:cNvGrpSpPr/>
          <p:nvPr/>
        </p:nvGrpSpPr>
        <p:grpSpPr>
          <a:xfrm rot="-1550641">
            <a:off x="16148257" y="7391794"/>
            <a:ext cx="2652522" cy="3259152"/>
            <a:chOff x="0" y="0"/>
            <a:chExt cx="3536697" cy="4345536"/>
          </a:xfrm>
        </p:grpSpPr>
        <p:sp>
          <p:nvSpPr>
            <p:cNvPr id="10" name="Freeform 10"/>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9"/>
              <a:stretch>
                <a:fillRect/>
              </a:stretch>
            </a:blipFill>
          </p:spPr>
        </p:sp>
        <p:sp>
          <p:nvSpPr>
            <p:cNvPr id="11" name="Freeform 11"/>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10"/>
              <a:stretch>
                <a:fillRect/>
              </a:stretch>
            </a:blipFill>
          </p:spPr>
        </p:sp>
      </p:grpSp>
      <p:sp>
        <p:nvSpPr>
          <p:cNvPr id="12" name="TextBox 12"/>
          <p:cNvSpPr txBox="1"/>
          <p:nvPr/>
        </p:nvSpPr>
        <p:spPr>
          <a:xfrm rot="-146441">
            <a:off x="1579544" y="3379283"/>
            <a:ext cx="2887143" cy="1936409"/>
          </a:xfrm>
          <a:prstGeom prst="rect">
            <a:avLst/>
          </a:prstGeom>
        </p:spPr>
        <p:txBody>
          <a:bodyPr lIns="0" tIns="0" rIns="0" bIns="0" rtlCol="0" anchor="t">
            <a:spAutoFit/>
          </a:bodyPr>
          <a:lstStyle/>
          <a:p>
            <a:pPr marL="0" lvl="0" indent="0" algn="ctr">
              <a:lnSpc>
                <a:spcPts val="5021"/>
              </a:lnSpc>
              <a:spcBef>
                <a:spcPct val="0"/>
              </a:spcBef>
            </a:pPr>
            <a:r>
              <a:rPr lang="en-US" sz="3587">
                <a:solidFill>
                  <a:srgbClr val="000000"/>
                </a:solidFill>
                <a:latin typeface="Pecita Bold"/>
              </a:rPr>
              <a:t>Chủ ý tưởng</a:t>
            </a:r>
          </a:p>
          <a:p>
            <a:pPr marL="0" lvl="0" indent="0" algn="ctr">
              <a:lnSpc>
                <a:spcPts val="5021"/>
              </a:lnSpc>
              <a:spcBef>
                <a:spcPct val="0"/>
              </a:spcBef>
            </a:pPr>
            <a:endParaRPr lang="en-US" sz="3587">
              <a:solidFill>
                <a:srgbClr val="000000"/>
              </a:solidFill>
              <a:latin typeface="Pecita Bold"/>
            </a:endParaRPr>
          </a:p>
          <a:p>
            <a:pPr marL="0" lvl="0" indent="0" algn="ctr">
              <a:lnSpc>
                <a:spcPts val="5021"/>
              </a:lnSpc>
              <a:spcBef>
                <a:spcPct val="0"/>
              </a:spcBef>
            </a:pPr>
            <a:endParaRPr lang="en-US" sz="3587">
              <a:solidFill>
                <a:srgbClr val="000000"/>
              </a:solidFill>
              <a:latin typeface="Pecita Bold"/>
            </a:endParaRPr>
          </a:p>
        </p:txBody>
      </p:sp>
      <p:sp>
        <p:nvSpPr>
          <p:cNvPr id="13" name="TextBox 13"/>
          <p:cNvSpPr txBox="1"/>
          <p:nvPr/>
        </p:nvSpPr>
        <p:spPr>
          <a:xfrm rot="-131123">
            <a:off x="682828" y="4385277"/>
            <a:ext cx="4073490" cy="2514600"/>
          </a:xfrm>
          <a:prstGeom prst="rect">
            <a:avLst/>
          </a:prstGeom>
        </p:spPr>
        <p:txBody>
          <a:bodyPr lIns="0" tIns="0" rIns="0" bIns="0" rtlCol="0" anchor="t">
            <a:spAutoFit/>
          </a:bodyPr>
          <a:lstStyle/>
          <a:p>
            <a:pPr marL="348475" lvl="1" indent="-174237" algn="l">
              <a:lnSpc>
                <a:spcPts val="2532"/>
              </a:lnSpc>
              <a:spcBef>
                <a:spcPct val="0"/>
              </a:spcBef>
              <a:buFont typeface="Arial"/>
              <a:buChar char="•"/>
            </a:pPr>
            <a:r>
              <a:rPr lang="en-US" sz="2110">
                <a:solidFill>
                  <a:srgbClr val="000000"/>
                </a:solidFill>
                <a:latin typeface="Roboto Mono"/>
              </a:rPr>
              <a:t>Tạo ra một chỗ để người dùng có thể xem được tổng doanh thu, những đơn hàng đã bán cũng như chi tiết đơn hàng, đồng thời xem được những mặt hàng đã bán cũng như chưa được bán</a:t>
            </a:r>
          </a:p>
        </p:txBody>
      </p:sp>
      <p:sp>
        <p:nvSpPr>
          <p:cNvPr id="14" name="AutoShape 14"/>
          <p:cNvSpPr/>
          <p:nvPr/>
        </p:nvSpPr>
        <p:spPr>
          <a:xfrm rot="-13234">
            <a:off x="1030596" y="1034486"/>
            <a:ext cx="4093174" cy="1731156"/>
          </a:xfrm>
          <a:prstGeom prst="rect">
            <a:avLst/>
          </a:prstGeom>
          <a:solidFill>
            <a:srgbClr val="000000"/>
          </a:solidFill>
        </p:spPr>
      </p:sp>
      <p:sp>
        <p:nvSpPr>
          <p:cNvPr id="15" name="TextBox 15"/>
          <p:cNvSpPr txBox="1"/>
          <p:nvPr/>
        </p:nvSpPr>
        <p:spPr>
          <a:xfrm rot="-13234">
            <a:off x="1310202" y="1558556"/>
            <a:ext cx="3481874" cy="634131"/>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Thống kê</a:t>
            </a:r>
          </a:p>
        </p:txBody>
      </p:sp>
      <p:sp>
        <p:nvSpPr>
          <p:cNvPr id="16" name="AutoShape 16"/>
          <p:cNvSpPr/>
          <p:nvPr/>
        </p:nvSpPr>
        <p:spPr>
          <a:xfrm rot="-13234">
            <a:off x="978260" y="231830"/>
            <a:ext cx="3552431" cy="790034"/>
          </a:xfrm>
          <a:prstGeom prst="rect">
            <a:avLst/>
          </a:prstGeom>
          <a:solidFill>
            <a:srgbClr val="000000"/>
          </a:solidFill>
        </p:spPr>
      </p:sp>
      <p:sp>
        <p:nvSpPr>
          <p:cNvPr id="17" name="TextBox 17"/>
          <p:cNvSpPr txBox="1"/>
          <p:nvPr/>
        </p:nvSpPr>
        <p:spPr>
          <a:xfrm rot="-13234">
            <a:off x="1258256" y="386598"/>
            <a:ext cx="3058163" cy="634131"/>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430613" y="545933"/>
            <a:ext cx="19149227" cy="9280647"/>
          </a:xfrm>
          <a:prstGeom prst="rect">
            <a:avLst/>
          </a:prstGeom>
          <a:solidFill>
            <a:srgbClr val="EDECE7"/>
          </a:solidFill>
        </p:spPr>
      </p:sp>
      <p:grpSp>
        <p:nvGrpSpPr>
          <p:cNvPr id="4" name="Group 4"/>
          <p:cNvGrpSpPr/>
          <p:nvPr/>
        </p:nvGrpSpPr>
        <p:grpSpPr>
          <a:xfrm>
            <a:off x="4372375" y="3892000"/>
            <a:ext cx="10187942" cy="4358360"/>
            <a:chOff x="0" y="0"/>
            <a:chExt cx="13583923" cy="5811147"/>
          </a:xfrm>
        </p:grpSpPr>
        <p:sp>
          <p:nvSpPr>
            <p:cNvPr id="5" name="AutoShape 5"/>
            <p:cNvSpPr/>
            <p:nvPr/>
          </p:nvSpPr>
          <p:spPr>
            <a:xfrm rot="-66346">
              <a:off x="8174" y="2731317"/>
              <a:ext cx="6627959" cy="911053"/>
            </a:xfrm>
            <a:prstGeom prst="rect">
              <a:avLst/>
            </a:prstGeom>
            <a:solidFill>
              <a:srgbClr val="000000"/>
            </a:solidFill>
          </p:spPr>
        </p:sp>
        <p:sp>
          <p:nvSpPr>
            <p:cNvPr id="6" name="Freeform 6"/>
            <p:cNvSpPr/>
            <p:nvPr/>
          </p:nvSpPr>
          <p:spPr>
            <a:xfrm rot="903222">
              <a:off x="8210509" y="2588306"/>
              <a:ext cx="3862802" cy="1219594"/>
            </a:xfrm>
            <a:custGeom>
              <a:avLst/>
              <a:gdLst/>
              <a:ahLst/>
              <a:cxnLst/>
              <a:rect l="l" t="t" r="r" b="b"/>
              <a:pathLst>
                <a:path w="3862802" h="1219594">
                  <a:moveTo>
                    <a:pt x="0" y="0"/>
                  </a:moveTo>
                  <a:lnTo>
                    <a:pt x="3862802" y="0"/>
                  </a:lnTo>
                  <a:lnTo>
                    <a:pt x="3862802" y="1219593"/>
                  </a:lnTo>
                  <a:lnTo>
                    <a:pt x="0" y="1219593"/>
                  </a:lnTo>
                  <a:lnTo>
                    <a:pt x="0" y="0"/>
                  </a:lnTo>
                  <a:close/>
                </a:path>
              </a:pathLst>
            </a:custGeom>
            <a:blipFill>
              <a:blip r:embed="rId3"/>
              <a:stretch>
                <a:fillRect/>
              </a:stretch>
            </a:blipFill>
          </p:spPr>
        </p:sp>
        <p:sp>
          <p:nvSpPr>
            <p:cNvPr id="7" name="TextBox 7"/>
            <p:cNvSpPr txBox="1"/>
            <p:nvPr/>
          </p:nvSpPr>
          <p:spPr>
            <a:xfrm rot="-96244">
              <a:off x="357189" y="2994750"/>
              <a:ext cx="6281694" cy="459802"/>
            </a:xfrm>
            <a:prstGeom prst="rect">
              <a:avLst/>
            </a:prstGeom>
          </p:spPr>
          <p:txBody>
            <a:bodyPr lIns="0" tIns="0" rIns="0" bIns="0" rtlCol="0" anchor="t">
              <a:spAutoFit/>
            </a:bodyPr>
            <a:lstStyle/>
            <a:p>
              <a:pPr>
                <a:lnSpc>
                  <a:spcPts val="2714"/>
                </a:lnSpc>
              </a:pPr>
              <a:r>
                <a:rPr lang="en-US" sz="2261">
                  <a:solidFill>
                    <a:srgbClr val="FFFFFF"/>
                  </a:solidFill>
                  <a:latin typeface="Roboto Mono"/>
                </a:rPr>
                <a:t>Chúc bạn một ngày tốt lành.</a:t>
              </a:r>
            </a:p>
          </p:txBody>
        </p:sp>
        <p:sp>
          <p:nvSpPr>
            <p:cNvPr id="8" name="AutoShape 8"/>
            <p:cNvSpPr/>
            <p:nvPr/>
          </p:nvSpPr>
          <p:spPr>
            <a:xfrm rot="271">
              <a:off x="23370" y="412"/>
              <a:ext cx="10414977" cy="2076374"/>
            </a:xfrm>
            <a:prstGeom prst="rect">
              <a:avLst/>
            </a:prstGeom>
            <a:solidFill>
              <a:srgbClr val="000000"/>
            </a:solidFill>
          </p:spPr>
        </p:sp>
        <p:sp>
          <p:nvSpPr>
            <p:cNvPr id="9" name="Freeform 9"/>
            <p:cNvSpPr/>
            <p:nvPr/>
          </p:nvSpPr>
          <p:spPr>
            <a:xfrm rot="2700000">
              <a:off x="8910132" y="569286"/>
              <a:ext cx="3539127" cy="4675268"/>
            </a:xfrm>
            <a:custGeom>
              <a:avLst/>
              <a:gdLst/>
              <a:ahLst/>
              <a:cxnLst/>
              <a:rect l="l" t="t" r="r" b="b"/>
              <a:pathLst>
                <a:path w="3539127" h="4675268">
                  <a:moveTo>
                    <a:pt x="0" y="0"/>
                  </a:moveTo>
                  <a:lnTo>
                    <a:pt x="3539128" y="0"/>
                  </a:lnTo>
                  <a:lnTo>
                    <a:pt x="3539128" y="4675267"/>
                  </a:lnTo>
                  <a:lnTo>
                    <a:pt x="0" y="4675267"/>
                  </a:lnTo>
                  <a:lnTo>
                    <a:pt x="0" y="0"/>
                  </a:lnTo>
                  <a:close/>
                </a:path>
              </a:pathLst>
            </a:custGeom>
            <a:blipFill>
              <a:blip r:embed="rId4"/>
              <a:stretch>
                <a:fillRect/>
              </a:stretch>
            </a:blipFill>
          </p:spPr>
        </p:sp>
        <p:sp>
          <p:nvSpPr>
            <p:cNvPr id="10" name="TextBox 10"/>
            <p:cNvSpPr txBox="1"/>
            <p:nvPr/>
          </p:nvSpPr>
          <p:spPr>
            <a:xfrm rot="271">
              <a:off x="472215" y="369632"/>
              <a:ext cx="9481387" cy="1708234"/>
            </a:xfrm>
            <a:prstGeom prst="rect">
              <a:avLst/>
            </a:prstGeom>
          </p:spPr>
          <p:txBody>
            <a:bodyPr lIns="0" tIns="0" rIns="0" bIns="0" rtlCol="0" anchor="t">
              <a:spAutoFit/>
            </a:bodyPr>
            <a:lstStyle/>
            <a:p>
              <a:pPr algn="ctr">
                <a:lnSpc>
                  <a:spcPts val="9711"/>
                </a:lnSpc>
              </a:pPr>
              <a:r>
                <a:rPr lang="en-US" sz="8828" spc="-88">
                  <a:solidFill>
                    <a:srgbClr val="FFFFFF"/>
                  </a:solidFill>
                  <a:latin typeface="Playfair Display"/>
                </a:rPr>
                <a:t>Cảm ơn!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430613" y="545933"/>
            <a:ext cx="19149227" cy="9280647"/>
          </a:xfrm>
          <a:prstGeom prst="rect">
            <a:avLst/>
          </a:prstGeom>
          <a:solidFill>
            <a:srgbClr val="EDECE7"/>
          </a:solidFill>
        </p:spPr>
      </p:sp>
      <p:sp>
        <p:nvSpPr>
          <p:cNvPr id="4" name="Freeform 4"/>
          <p:cNvSpPr/>
          <p:nvPr/>
        </p:nvSpPr>
        <p:spPr>
          <a:xfrm rot="-2883171">
            <a:off x="15726144" y="2966550"/>
            <a:ext cx="2674377" cy="3285664"/>
          </a:xfrm>
          <a:custGeom>
            <a:avLst/>
            <a:gdLst/>
            <a:ahLst/>
            <a:cxnLst/>
            <a:rect l="l" t="t" r="r" b="b"/>
            <a:pathLst>
              <a:path w="2674377" h="3285664">
                <a:moveTo>
                  <a:pt x="0" y="0"/>
                </a:moveTo>
                <a:lnTo>
                  <a:pt x="2674377" y="0"/>
                </a:lnTo>
                <a:lnTo>
                  <a:pt x="2674377" y="3285663"/>
                </a:lnTo>
                <a:lnTo>
                  <a:pt x="0" y="3285663"/>
                </a:lnTo>
                <a:lnTo>
                  <a:pt x="0" y="0"/>
                </a:lnTo>
                <a:close/>
              </a:path>
            </a:pathLst>
          </a:custGeom>
          <a:blipFill>
            <a:blip r:embed="rId3"/>
            <a:stretch>
              <a:fillRect/>
            </a:stretch>
          </a:blipFill>
        </p:spPr>
      </p:sp>
      <p:grpSp>
        <p:nvGrpSpPr>
          <p:cNvPr id="5" name="Group 5"/>
          <p:cNvGrpSpPr/>
          <p:nvPr/>
        </p:nvGrpSpPr>
        <p:grpSpPr>
          <a:xfrm>
            <a:off x="1087449" y="2038515"/>
            <a:ext cx="5699778" cy="946613"/>
            <a:chOff x="0" y="0"/>
            <a:chExt cx="7599704" cy="1262150"/>
          </a:xfrm>
        </p:grpSpPr>
        <p:sp>
          <p:nvSpPr>
            <p:cNvPr id="6" name="AutoShape 6"/>
            <p:cNvSpPr/>
            <p:nvPr/>
          </p:nvSpPr>
          <p:spPr>
            <a:xfrm rot="-42073">
              <a:off x="6872" y="46377"/>
              <a:ext cx="7585961" cy="1169397"/>
            </a:xfrm>
            <a:prstGeom prst="rect">
              <a:avLst/>
            </a:prstGeom>
            <a:solidFill>
              <a:srgbClr val="000000"/>
            </a:solidFill>
          </p:spPr>
        </p:sp>
        <p:sp>
          <p:nvSpPr>
            <p:cNvPr id="7" name="TextBox 7"/>
            <p:cNvSpPr txBox="1"/>
            <p:nvPr/>
          </p:nvSpPr>
          <p:spPr>
            <a:xfrm>
              <a:off x="132564" y="136806"/>
              <a:ext cx="7167333" cy="878976"/>
            </a:xfrm>
            <a:prstGeom prst="rect">
              <a:avLst/>
            </a:prstGeom>
          </p:spPr>
          <p:txBody>
            <a:bodyPr lIns="0" tIns="0" rIns="0" bIns="0" rtlCol="0" anchor="t">
              <a:spAutoFit/>
            </a:bodyPr>
            <a:lstStyle/>
            <a:p>
              <a:pPr marL="0" lvl="0" indent="0" algn="ctr">
                <a:lnSpc>
                  <a:spcPts val="5533"/>
                </a:lnSpc>
                <a:spcBef>
                  <a:spcPct val="0"/>
                </a:spcBef>
              </a:pPr>
              <a:r>
                <a:rPr lang="en-US" sz="3952">
                  <a:solidFill>
                    <a:srgbClr val="FFFFFF"/>
                  </a:solidFill>
                  <a:latin typeface="Playfair Display"/>
                </a:rPr>
                <a:t>Thành viên nhóm</a:t>
              </a:r>
            </a:p>
          </p:txBody>
        </p:sp>
      </p:grpSp>
      <p:grpSp>
        <p:nvGrpSpPr>
          <p:cNvPr id="8" name="Group 8"/>
          <p:cNvGrpSpPr/>
          <p:nvPr/>
        </p:nvGrpSpPr>
        <p:grpSpPr>
          <a:xfrm>
            <a:off x="2558887" y="4997609"/>
            <a:ext cx="5808226" cy="879489"/>
            <a:chOff x="0" y="0"/>
            <a:chExt cx="7744301" cy="1172653"/>
          </a:xfrm>
        </p:grpSpPr>
        <p:sp>
          <p:nvSpPr>
            <p:cNvPr id="9" name="TextBox 9"/>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Nguyễn Hoài Nam</a:t>
              </a:r>
            </a:p>
          </p:txBody>
        </p:sp>
        <p:sp>
          <p:nvSpPr>
            <p:cNvPr id="10" name="Freeform 10"/>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99451" y="224074"/>
              <a:ext cx="573352" cy="724194"/>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2</a:t>
              </a:r>
            </a:p>
          </p:txBody>
        </p:sp>
      </p:grpSp>
      <p:grpSp>
        <p:nvGrpSpPr>
          <p:cNvPr id="12" name="Group 12"/>
          <p:cNvGrpSpPr/>
          <p:nvPr/>
        </p:nvGrpSpPr>
        <p:grpSpPr>
          <a:xfrm>
            <a:off x="2558887" y="6534929"/>
            <a:ext cx="5808226" cy="879489"/>
            <a:chOff x="0" y="0"/>
            <a:chExt cx="7744301" cy="1172653"/>
          </a:xfrm>
        </p:grpSpPr>
        <p:sp>
          <p:nvSpPr>
            <p:cNvPr id="13" name="TextBox 13"/>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Phạm Thi Thu Phương</a:t>
              </a:r>
            </a:p>
          </p:txBody>
        </p:sp>
        <p:sp>
          <p:nvSpPr>
            <p:cNvPr id="14" name="Freeform 14"/>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TextBox 15"/>
            <p:cNvSpPr txBox="1"/>
            <p:nvPr/>
          </p:nvSpPr>
          <p:spPr>
            <a:xfrm>
              <a:off x="299451" y="224074"/>
              <a:ext cx="573352" cy="724194"/>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3</a:t>
              </a:r>
            </a:p>
          </p:txBody>
        </p:sp>
      </p:grpSp>
      <p:grpSp>
        <p:nvGrpSpPr>
          <p:cNvPr id="16" name="Group 16"/>
          <p:cNvGrpSpPr/>
          <p:nvPr/>
        </p:nvGrpSpPr>
        <p:grpSpPr>
          <a:xfrm>
            <a:off x="9437824" y="3708767"/>
            <a:ext cx="5808226" cy="879489"/>
            <a:chOff x="0" y="0"/>
            <a:chExt cx="7744301" cy="1172653"/>
          </a:xfrm>
        </p:grpSpPr>
        <p:sp>
          <p:nvSpPr>
            <p:cNvPr id="17" name="TextBox 17"/>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Nguyễn Hữu Thông</a:t>
              </a:r>
            </a:p>
          </p:txBody>
        </p:sp>
        <p:sp>
          <p:nvSpPr>
            <p:cNvPr id="18" name="Freeform 18"/>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299451" y="224074"/>
              <a:ext cx="573352" cy="724194"/>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4</a:t>
              </a:r>
            </a:p>
          </p:txBody>
        </p:sp>
      </p:grpSp>
      <p:sp>
        <p:nvSpPr>
          <p:cNvPr id="20" name="Freeform 20"/>
          <p:cNvSpPr/>
          <p:nvPr/>
        </p:nvSpPr>
        <p:spPr>
          <a:xfrm rot="-4896873">
            <a:off x="16687315" y="4751180"/>
            <a:ext cx="2897102" cy="914695"/>
          </a:xfrm>
          <a:custGeom>
            <a:avLst/>
            <a:gdLst/>
            <a:ahLst/>
            <a:cxnLst/>
            <a:rect l="l" t="t" r="r" b="b"/>
            <a:pathLst>
              <a:path w="2897102" h="914695">
                <a:moveTo>
                  <a:pt x="0" y="0"/>
                </a:moveTo>
                <a:lnTo>
                  <a:pt x="2897101" y="0"/>
                </a:lnTo>
                <a:lnTo>
                  <a:pt x="2897101" y="914695"/>
                </a:lnTo>
                <a:lnTo>
                  <a:pt x="0" y="914695"/>
                </a:lnTo>
                <a:lnTo>
                  <a:pt x="0" y="0"/>
                </a:lnTo>
                <a:close/>
              </a:path>
            </a:pathLst>
          </a:custGeom>
          <a:blipFill>
            <a:blip r:embed="rId6"/>
            <a:stretch>
              <a:fillRect/>
            </a:stretch>
          </a:blipFill>
        </p:spPr>
      </p:sp>
      <p:sp>
        <p:nvSpPr>
          <p:cNvPr id="21" name="Freeform 21"/>
          <p:cNvSpPr/>
          <p:nvPr/>
        </p:nvSpPr>
        <p:spPr>
          <a:xfrm rot="3215950">
            <a:off x="-1350781" y="6352818"/>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Freeform 22"/>
          <p:cNvSpPr/>
          <p:nvPr/>
        </p:nvSpPr>
        <p:spPr>
          <a:xfrm rot="3215950">
            <a:off x="9523664" y="-1525048"/>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23" name="Group 23"/>
          <p:cNvGrpSpPr/>
          <p:nvPr/>
        </p:nvGrpSpPr>
        <p:grpSpPr>
          <a:xfrm>
            <a:off x="9437824" y="6534929"/>
            <a:ext cx="5808226" cy="879489"/>
            <a:chOff x="0" y="0"/>
            <a:chExt cx="7744301" cy="1172653"/>
          </a:xfrm>
        </p:grpSpPr>
        <p:sp>
          <p:nvSpPr>
            <p:cNvPr id="24" name="TextBox 24"/>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Mai Thế Vinh</a:t>
              </a:r>
            </a:p>
          </p:txBody>
        </p:sp>
        <p:sp>
          <p:nvSpPr>
            <p:cNvPr id="25" name="Freeform 25"/>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TextBox 26"/>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6</a:t>
              </a:r>
            </a:p>
          </p:txBody>
        </p:sp>
      </p:grpSp>
      <p:grpSp>
        <p:nvGrpSpPr>
          <p:cNvPr id="27" name="Group 27"/>
          <p:cNvGrpSpPr/>
          <p:nvPr/>
        </p:nvGrpSpPr>
        <p:grpSpPr>
          <a:xfrm>
            <a:off x="2558887" y="3708767"/>
            <a:ext cx="5808226" cy="879489"/>
            <a:chOff x="0" y="0"/>
            <a:chExt cx="7744301" cy="1172653"/>
          </a:xfrm>
        </p:grpSpPr>
        <p:sp>
          <p:nvSpPr>
            <p:cNvPr id="28" name="TextBox 28"/>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Võ Thị Kim Giàu</a:t>
              </a:r>
            </a:p>
          </p:txBody>
        </p:sp>
        <p:sp>
          <p:nvSpPr>
            <p:cNvPr id="29" name="Freeform 29"/>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TextBox 30"/>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a:t>
              </a:r>
            </a:p>
          </p:txBody>
        </p:sp>
      </p:grpSp>
      <p:grpSp>
        <p:nvGrpSpPr>
          <p:cNvPr id="31" name="Group 31"/>
          <p:cNvGrpSpPr/>
          <p:nvPr/>
        </p:nvGrpSpPr>
        <p:grpSpPr>
          <a:xfrm>
            <a:off x="9437824" y="5121848"/>
            <a:ext cx="5808226" cy="879489"/>
            <a:chOff x="0" y="0"/>
            <a:chExt cx="7744301" cy="1172653"/>
          </a:xfrm>
        </p:grpSpPr>
        <p:sp>
          <p:nvSpPr>
            <p:cNvPr id="32" name="TextBox 32"/>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Nguyễn Hồ Phúc Thịnh</a:t>
              </a:r>
            </a:p>
          </p:txBody>
        </p:sp>
        <p:sp>
          <p:nvSpPr>
            <p:cNvPr id="33" name="Freeform 33"/>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5</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421088" y="545933"/>
            <a:ext cx="19149227" cy="9280647"/>
          </a:xfrm>
          <a:prstGeom prst="rect">
            <a:avLst/>
          </a:prstGeom>
          <a:solidFill>
            <a:srgbClr val="EDECE7"/>
          </a:solidFill>
        </p:spPr>
      </p:sp>
      <p:sp>
        <p:nvSpPr>
          <p:cNvPr id="4" name="Freeform 4"/>
          <p:cNvSpPr/>
          <p:nvPr/>
        </p:nvSpPr>
        <p:spPr>
          <a:xfrm rot="-2883171">
            <a:off x="15726144" y="2966550"/>
            <a:ext cx="2674377" cy="3285664"/>
          </a:xfrm>
          <a:custGeom>
            <a:avLst/>
            <a:gdLst/>
            <a:ahLst/>
            <a:cxnLst/>
            <a:rect l="l" t="t" r="r" b="b"/>
            <a:pathLst>
              <a:path w="2674377" h="3285664">
                <a:moveTo>
                  <a:pt x="0" y="0"/>
                </a:moveTo>
                <a:lnTo>
                  <a:pt x="2674377" y="0"/>
                </a:lnTo>
                <a:lnTo>
                  <a:pt x="2674377" y="3285663"/>
                </a:lnTo>
                <a:lnTo>
                  <a:pt x="0" y="3285663"/>
                </a:lnTo>
                <a:lnTo>
                  <a:pt x="0" y="0"/>
                </a:lnTo>
                <a:close/>
              </a:path>
            </a:pathLst>
          </a:custGeom>
          <a:blipFill>
            <a:blip r:embed="rId3"/>
            <a:stretch>
              <a:fillRect/>
            </a:stretch>
          </a:blipFill>
        </p:spPr>
      </p:sp>
      <p:grpSp>
        <p:nvGrpSpPr>
          <p:cNvPr id="5" name="Group 5"/>
          <p:cNvGrpSpPr/>
          <p:nvPr/>
        </p:nvGrpSpPr>
        <p:grpSpPr>
          <a:xfrm>
            <a:off x="1520090" y="2038515"/>
            <a:ext cx="5699778" cy="946613"/>
            <a:chOff x="0" y="0"/>
            <a:chExt cx="7599704" cy="1262150"/>
          </a:xfrm>
        </p:grpSpPr>
        <p:sp>
          <p:nvSpPr>
            <p:cNvPr id="6" name="AutoShape 6"/>
            <p:cNvSpPr/>
            <p:nvPr/>
          </p:nvSpPr>
          <p:spPr>
            <a:xfrm rot="-42073">
              <a:off x="6872" y="46377"/>
              <a:ext cx="7585961" cy="1169397"/>
            </a:xfrm>
            <a:prstGeom prst="rect">
              <a:avLst/>
            </a:prstGeom>
            <a:solidFill>
              <a:srgbClr val="000000"/>
            </a:solidFill>
          </p:spPr>
        </p:sp>
        <p:sp>
          <p:nvSpPr>
            <p:cNvPr id="7" name="TextBox 7"/>
            <p:cNvSpPr txBox="1"/>
            <p:nvPr/>
          </p:nvSpPr>
          <p:spPr>
            <a:xfrm>
              <a:off x="132564" y="136806"/>
              <a:ext cx="7167333" cy="878976"/>
            </a:xfrm>
            <a:prstGeom prst="rect">
              <a:avLst/>
            </a:prstGeom>
          </p:spPr>
          <p:txBody>
            <a:bodyPr lIns="0" tIns="0" rIns="0" bIns="0" rtlCol="0" anchor="t">
              <a:spAutoFit/>
            </a:bodyPr>
            <a:lstStyle/>
            <a:p>
              <a:pPr marL="0" lvl="0" indent="0" algn="ctr">
                <a:lnSpc>
                  <a:spcPts val="5533"/>
                </a:lnSpc>
                <a:spcBef>
                  <a:spcPct val="0"/>
                </a:spcBef>
              </a:pPr>
              <a:r>
                <a:rPr lang="en-US" sz="3952">
                  <a:solidFill>
                    <a:srgbClr val="FFFFFF"/>
                  </a:solidFill>
                  <a:latin typeface="Playfair Display"/>
                </a:rPr>
                <a:t>Nội Dung</a:t>
              </a:r>
            </a:p>
          </p:txBody>
        </p:sp>
      </p:grpSp>
      <p:grpSp>
        <p:nvGrpSpPr>
          <p:cNvPr id="8" name="Group 8"/>
          <p:cNvGrpSpPr/>
          <p:nvPr/>
        </p:nvGrpSpPr>
        <p:grpSpPr>
          <a:xfrm>
            <a:off x="1520754" y="6262329"/>
            <a:ext cx="5808226" cy="879489"/>
            <a:chOff x="0" y="0"/>
            <a:chExt cx="7744301" cy="1172653"/>
          </a:xfrm>
        </p:grpSpPr>
        <p:sp>
          <p:nvSpPr>
            <p:cNvPr id="9" name="TextBox 9"/>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Sản Phẩm</a:t>
              </a:r>
            </a:p>
          </p:txBody>
        </p:sp>
        <p:sp>
          <p:nvSpPr>
            <p:cNvPr id="10" name="Freeform 10"/>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3</a:t>
              </a:r>
            </a:p>
          </p:txBody>
        </p:sp>
      </p:grpSp>
      <p:grpSp>
        <p:nvGrpSpPr>
          <p:cNvPr id="12" name="Group 12"/>
          <p:cNvGrpSpPr/>
          <p:nvPr/>
        </p:nvGrpSpPr>
        <p:grpSpPr>
          <a:xfrm>
            <a:off x="8233855" y="4997609"/>
            <a:ext cx="5808226" cy="879489"/>
            <a:chOff x="0" y="0"/>
            <a:chExt cx="7744301" cy="1172653"/>
          </a:xfrm>
        </p:grpSpPr>
        <p:sp>
          <p:nvSpPr>
            <p:cNvPr id="13" name="TextBox 13"/>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Nhân Viên</a:t>
              </a:r>
            </a:p>
          </p:txBody>
        </p:sp>
        <p:sp>
          <p:nvSpPr>
            <p:cNvPr id="14" name="Freeform 14"/>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TextBox 15"/>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5</a:t>
              </a:r>
            </a:p>
          </p:txBody>
        </p:sp>
      </p:grpSp>
      <p:grpSp>
        <p:nvGrpSpPr>
          <p:cNvPr id="16" name="Group 16"/>
          <p:cNvGrpSpPr/>
          <p:nvPr/>
        </p:nvGrpSpPr>
        <p:grpSpPr>
          <a:xfrm>
            <a:off x="8233855" y="6262329"/>
            <a:ext cx="5808226" cy="879489"/>
            <a:chOff x="0" y="0"/>
            <a:chExt cx="7744301" cy="1172653"/>
          </a:xfrm>
        </p:grpSpPr>
        <p:sp>
          <p:nvSpPr>
            <p:cNvPr id="17" name="TextBox 17"/>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Kho</a:t>
              </a:r>
            </a:p>
          </p:txBody>
        </p:sp>
        <p:sp>
          <p:nvSpPr>
            <p:cNvPr id="18" name="Freeform 18"/>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6</a:t>
              </a:r>
            </a:p>
          </p:txBody>
        </p:sp>
      </p:grpSp>
      <p:sp>
        <p:nvSpPr>
          <p:cNvPr id="20" name="Freeform 20"/>
          <p:cNvSpPr/>
          <p:nvPr/>
        </p:nvSpPr>
        <p:spPr>
          <a:xfrm rot="-4896873">
            <a:off x="16687315" y="4751180"/>
            <a:ext cx="2897102" cy="914695"/>
          </a:xfrm>
          <a:custGeom>
            <a:avLst/>
            <a:gdLst/>
            <a:ahLst/>
            <a:cxnLst/>
            <a:rect l="l" t="t" r="r" b="b"/>
            <a:pathLst>
              <a:path w="2897102" h="914695">
                <a:moveTo>
                  <a:pt x="0" y="0"/>
                </a:moveTo>
                <a:lnTo>
                  <a:pt x="2897101" y="0"/>
                </a:lnTo>
                <a:lnTo>
                  <a:pt x="2897101" y="914695"/>
                </a:lnTo>
                <a:lnTo>
                  <a:pt x="0" y="914695"/>
                </a:lnTo>
                <a:lnTo>
                  <a:pt x="0" y="0"/>
                </a:lnTo>
                <a:close/>
              </a:path>
            </a:pathLst>
          </a:custGeom>
          <a:blipFill>
            <a:blip r:embed="rId6"/>
            <a:stretch>
              <a:fillRect/>
            </a:stretch>
          </a:blipFill>
        </p:spPr>
      </p:sp>
      <p:sp>
        <p:nvSpPr>
          <p:cNvPr id="21" name="Freeform 21"/>
          <p:cNvSpPr/>
          <p:nvPr/>
        </p:nvSpPr>
        <p:spPr>
          <a:xfrm rot="3215950">
            <a:off x="-2047301" y="6792563"/>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Freeform 22"/>
          <p:cNvSpPr/>
          <p:nvPr/>
        </p:nvSpPr>
        <p:spPr>
          <a:xfrm rot="3215950">
            <a:off x="9523664" y="-1525048"/>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23" name="Group 23"/>
          <p:cNvGrpSpPr/>
          <p:nvPr/>
        </p:nvGrpSpPr>
        <p:grpSpPr>
          <a:xfrm>
            <a:off x="8233855" y="3708767"/>
            <a:ext cx="5808226" cy="976637"/>
            <a:chOff x="0" y="0"/>
            <a:chExt cx="7744301" cy="1302183"/>
          </a:xfrm>
        </p:grpSpPr>
        <p:sp>
          <p:nvSpPr>
            <p:cNvPr id="24" name="TextBox 24"/>
            <p:cNvSpPr txBox="1"/>
            <p:nvPr/>
          </p:nvSpPr>
          <p:spPr>
            <a:xfrm>
              <a:off x="1608015" y="208713"/>
              <a:ext cx="6136287" cy="10934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Hóa Đơn và Tạo Hóa Đơn</a:t>
              </a:r>
            </a:p>
          </p:txBody>
        </p:sp>
        <p:sp>
          <p:nvSpPr>
            <p:cNvPr id="25" name="Freeform 25"/>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TextBox 26"/>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4</a:t>
              </a:r>
            </a:p>
          </p:txBody>
        </p:sp>
      </p:grpSp>
      <p:grpSp>
        <p:nvGrpSpPr>
          <p:cNvPr id="27" name="Group 27"/>
          <p:cNvGrpSpPr/>
          <p:nvPr/>
        </p:nvGrpSpPr>
        <p:grpSpPr>
          <a:xfrm>
            <a:off x="1520090" y="4997609"/>
            <a:ext cx="5808226" cy="879489"/>
            <a:chOff x="0" y="0"/>
            <a:chExt cx="7744301" cy="1172653"/>
          </a:xfrm>
        </p:grpSpPr>
        <p:sp>
          <p:nvSpPr>
            <p:cNvPr id="28" name="TextBox 28"/>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Menu</a:t>
              </a:r>
            </a:p>
          </p:txBody>
        </p:sp>
        <p:sp>
          <p:nvSpPr>
            <p:cNvPr id="29" name="Freeform 29"/>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TextBox 30"/>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2</a:t>
              </a:r>
            </a:p>
          </p:txBody>
        </p:sp>
      </p:grpSp>
      <p:grpSp>
        <p:nvGrpSpPr>
          <p:cNvPr id="31" name="Group 31"/>
          <p:cNvGrpSpPr/>
          <p:nvPr/>
        </p:nvGrpSpPr>
        <p:grpSpPr>
          <a:xfrm>
            <a:off x="1520090" y="3708767"/>
            <a:ext cx="5808226" cy="879489"/>
            <a:chOff x="0" y="0"/>
            <a:chExt cx="7744301" cy="1172653"/>
          </a:xfrm>
        </p:grpSpPr>
        <p:sp>
          <p:nvSpPr>
            <p:cNvPr id="32" name="TextBox 32"/>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Login</a:t>
              </a:r>
            </a:p>
          </p:txBody>
        </p:sp>
        <p:sp>
          <p:nvSpPr>
            <p:cNvPr id="33" name="Freeform 33"/>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430613" y="545933"/>
            <a:ext cx="19149227" cy="9280647"/>
          </a:xfrm>
          <a:prstGeom prst="rect">
            <a:avLst/>
          </a:prstGeom>
          <a:solidFill>
            <a:srgbClr val="EDECE7"/>
          </a:solidFill>
        </p:spPr>
      </p:sp>
      <p:sp>
        <p:nvSpPr>
          <p:cNvPr id="4" name="Freeform 4"/>
          <p:cNvSpPr/>
          <p:nvPr/>
        </p:nvSpPr>
        <p:spPr>
          <a:xfrm rot="-2883171">
            <a:off x="15726144" y="2966550"/>
            <a:ext cx="2674377" cy="3285664"/>
          </a:xfrm>
          <a:custGeom>
            <a:avLst/>
            <a:gdLst/>
            <a:ahLst/>
            <a:cxnLst/>
            <a:rect l="l" t="t" r="r" b="b"/>
            <a:pathLst>
              <a:path w="2674377" h="3285664">
                <a:moveTo>
                  <a:pt x="0" y="0"/>
                </a:moveTo>
                <a:lnTo>
                  <a:pt x="2674377" y="0"/>
                </a:lnTo>
                <a:lnTo>
                  <a:pt x="2674377" y="3285663"/>
                </a:lnTo>
                <a:lnTo>
                  <a:pt x="0" y="3285663"/>
                </a:lnTo>
                <a:lnTo>
                  <a:pt x="0" y="0"/>
                </a:lnTo>
                <a:close/>
              </a:path>
            </a:pathLst>
          </a:custGeom>
          <a:blipFill>
            <a:blip r:embed="rId3"/>
            <a:stretch>
              <a:fillRect/>
            </a:stretch>
          </a:blipFill>
        </p:spPr>
      </p:sp>
      <p:grpSp>
        <p:nvGrpSpPr>
          <p:cNvPr id="5" name="Group 5"/>
          <p:cNvGrpSpPr/>
          <p:nvPr/>
        </p:nvGrpSpPr>
        <p:grpSpPr>
          <a:xfrm>
            <a:off x="1520090" y="2038515"/>
            <a:ext cx="5699778" cy="946613"/>
            <a:chOff x="0" y="0"/>
            <a:chExt cx="7599704" cy="1262150"/>
          </a:xfrm>
        </p:grpSpPr>
        <p:sp>
          <p:nvSpPr>
            <p:cNvPr id="6" name="AutoShape 6"/>
            <p:cNvSpPr/>
            <p:nvPr/>
          </p:nvSpPr>
          <p:spPr>
            <a:xfrm rot="-42073">
              <a:off x="6872" y="46377"/>
              <a:ext cx="7585961" cy="1169397"/>
            </a:xfrm>
            <a:prstGeom prst="rect">
              <a:avLst/>
            </a:prstGeom>
            <a:solidFill>
              <a:srgbClr val="000000"/>
            </a:solidFill>
          </p:spPr>
        </p:sp>
        <p:sp>
          <p:nvSpPr>
            <p:cNvPr id="7" name="TextBox 7"/>
            <p:cNvSpPr txBox="1"/>
            <p:nvPr/>
          </p:nvSpPr>
          <p:spPr>
            <a:xfrm>
              <a:off x="132564" y="136806"/>
              <a:ext cx="7167333" cy="878976"/>
            </a:xfrm>
            <a:prstGeom prst="rect">
              <a:avLst/>
            </a:prstGeom>
          </p:spPr>
          <p:txBody>
            <a:bodyPr lIns="0" tIns="0" rIns="0" bIns="0" rtlCol="0" anchor="t">
              <a:spAutoFit/>
            </a:bodyPr>
            <a:lstStyle/>
            <a:p>
              <a:pPr marL="0" lvl="0" indent="0" algn="ctr">
                <a:lnSpc>
                  <a:spcPts val="5533"/>
                </a:lnSpc>
                <a:spcBef>
                  <a:spcPct val="0"/>
                </a:spcBef>
              </a:pPr>
              <a:r>
                <a:rPr lang="en-US" sz="3952">
                  <a:solidFill>
                    <a:srgbClr val="FFFFFF"/>
                  </a:solidFill>
                  <a:latin typeface="Playfair Display"/>
                </a:rPr>
                <a:t>Nội Dung</a:t>
              </a:r>
            </a:p>
          </p:txBody>
        </p:sp>
      </p:grpSp>
      <p:grpSp>
        <p:nvGrpSpPr>
          <p:cNvPr id="8" name="Group 8"/>
          <p:cNvGrpSpPr/>
          <p:nvPr/>
        </p:nvGrpSpPr>
        <p:grpSpPr>
          <a:xfrm>
            <a:off x="1520754" y="6262329"/>
            <a:ext cx="5808226" cy="976637"/>
            <a:chOff x="0" y="0"/>
            <a:chExt cx="7744301" cy="1302183"/>
          </a:xfrm>
        </p:grpSpPr>
        <p:sp>
          <p:nvSpPr>
            <p:cNvPr id="9" name="TextBox 9"/>
            <p:cNvSpPr txBox="1"/>
            <p:nvPr/>
          </p:nvSpPr>
          <p:spPr>
            <a:xfrm>
              <a:off x="1608015" y="208713"/>
              <a:ext cx="6136287" cy="10934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Danh Sách Phiếu Xuất Hàng</a:t>
              </a:r>
            </a:p>
          </p:txBody>
        </p:sp>
        <p:sp>
          <p:nvSpPr>
            <p:cNvPr id="10" name="Freeform 10"/>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9</a:t>
              </a:r>
            </a:p>
          </p:txBody>
        </p:sp>
      </p:grpSp>
      <p:grpSp>
        <p:nvGrpSpPr>
          <p:cNvPr id="12" name="Group 12"/>
          <p:cNvGrpSpPr/>
          <p:nvPr/>
        </p:nvGrpSpPr>
        <p:grpSpPr>
          <a:xfrm>
            <a:off x="8233855" y="4997609"/>
            <a:ext cx="5808226" cy="879489"/>
            <a:chOff x="0" y="0"/>
            <a:chExt cx="7744301" cy="1172653"/>
          </a:xfrm>
        </p:grpSpPr>
        <p:sp>
          <p:nvSpPr>
            <p:cNvPr id="13" name="TextBox 13"/>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Khách Hàng</a:t>
              </a:r>
            </a:p>
          </p:txBody>
        </p:sp>
        <p:sp>
          <p:nvSpPr>
            <p:cNvPr id="14" name="Freeform 14"/>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TextBox 15"/>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11</a:t>
              </a:r>
            </a:p>
          </p:txBody>
        </p:sp>
      </p:grpSp>
      <p:grpSp>
        <p:nvGrpSpPr>
          <p:cNvPr id="16" name="Group 16"/>
          <p:cNvGrpSpPr/>
          <p:nvPr/>
        </p:nvGrpSpPr>
        <p:grpSpPr>
          <a:xfrm>
            <a:off x="8233855" y="6262329"/>
            <a:ext cx="5808226" cy="879489"/>
            <a:chOff x="0" y="0"/>
            <a:chExt cx="7744301" cy="1172653"/>
          </a:xfrm>
        </p:grpSpPr>
        <p:sp>
          <p:nvSpPr>
            <p:cNvPr id="17" name="TextBox 17"/>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Thống Kê</a:t>
              </a:r>
            </a:p>
          </p:txBody>
        </p:sp>
        <p:sp>
          <p:nvSpPr>
            <p:cNvPr id="18" name="Freeform 18"/>
            <p:cNvSpPr/>
            <p:nvPr/>
          </p:nvSpPr>
          <p:spPr>
            <a:xfrm rot="-10276163" flipH="1" flipV="1">
              <a:off x="71390" y="75201"/>
              <a:ext cx="1068894" cy="1022251"/>
            </a:xfrm>
            <a:custGeom>
              <a:avLst/>
              <a:gdLst/>
              <a:ahLst/>
              <a:cxnLst/>
              <a:rect l="l" t="t" r="r" b="b"/>
              <a:pathLst>
                <a:path w="1068894" h="1022251">
                  <a:moveTo>
                    <a:pt x="1068895" y="1022251"/>
                  </a:moveTo>
                  <a:lnTo>
                    <a:pt x="0" y="1022251"/>
                  </a:lnTo>
                  <a:lnTo>
                    <a:pt x="0" y="0"/>
                  </a:lnTo>
                  <a:lnTo>
                    <a:pt x="1068895" y="0"/>
                  </a:lnTo>
                  <a:lnTo>
                    <a:pt x="1068895" y="102225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12</a:t>
              </a:r>
            </a:p>
          </p:txBody>
        </p:sp>
      </p:grpSp>
      <p:sp>
        <p:nvSpPr>
          <p:cNvPr id="20" name="Freeform 20"/>
          <p:cNvSpPr/>
          <p:nvPr/>
        </p:nvSpPr>
        <p:spPr>
          <a:xfrm rot="-4896873">
            <a:off x="16687315" y="4751180"/>
            <a:ext cx="2897102" cy="914695"/>
          </a:xfrm>
          <a:custGeom>
            <a:avLst/>
            <a:gdLst/>
            <a:ahLst/>
            <a:cxnLst/>
            <a:rect l="l" t="t" r="r" b="b"/>
            <a:pathLst>
              <a:path w="2897102" h="914695">
                <a:moveTo>
                  <a:pt x="0" y="0"/>
                </a:moveTo>
                <a:lnTo>
                  <a:pt x="2897101" y="0"/>
                </a:lnTo>
                <a:lnTo>
                  <a:pt x="2897101" y="914695"/>
                </a:lnTo>
                <a:lnTo>
                  <a:pt x="0" y="914695"/>
                </a:lnTo>
                <a:lnTo>
                  <a:pt x="0" y="0"/>
                </a:lnTo>
                <a:close/>
              </a:path>
            </a:pathLst>
          </a:custGeom>
          <a:blipFill>
            <a:blip r:embed="rId6"/>
            <a:stretch>
              <a:fillRect/>
            </a:stretch>
          </a:blipFill>
        </p:spPr>
      </p:sp>
      <p:sp>
        <p:nvSpPr>
          <p:cNvPr id="21" name="Freeform 21"/>
          <p:cNvSpPr/>
          <p:nvPr/>
        </p:nvSpPr>
        <p:spPr>
          <a:xfrm rot="3215950">
            <a:off x="-2047301" y="6792563"/>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Freeform 22"/>
          <p:cNvSpPr/>
          <p:nvPr/>
        </p:nvSpPr>
        <p:spPr>
          <a:xfrm rot="3215950">
            <a:off x="9523664" y="-1525048"/>
            <a:ext cx="4456085" cy="4318351"/>
          </a:xfrm>
          <a:custGeom>
            <a:avLst/>
            <a:gdLst/>
            <a:ahLst/>
            <a:cxnLst/>
            <a:rect l="l" t="t" r="r" b="b"/>
            <a:pathLst>
              <a:path w="4456085" h="4318351">
                <a:moveTo>
                  <a:pt x="0" y="0"/>
                </a:moveTo>
                <a:lnTo>
                  <a:pt x="4456085" y="0"/>
                </a:lnTo>
                <a:lnTo>
                  <a:pt x="4456085" y="4318351"/>
                </a:lnTo>
                <a:lnTo>
                  <a:pt x="0" y="431835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23" name="Group 23"/>
          <p:cNvGrpSpPr/>
          <p:nvPr/>
        </p:nvGrpSpPr>
        <p:grpSpPr>
          <a:xfrm>
            <a:off x="8233855" y="3708767"/>
            <a:ext cx="5808226" cy="879489"/>
            <a:chOff x="0" y="0"/>
            <a:chExt cx="7744301" cy="1172653"/>
          </a:xfrm>
        </p:grpSpPr>
        <p:sp>
          <p:nvSpPr>
            <p:cNvPr id="24" name="TextBox 24"/>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Chi Tiết Phiếu Xuất</a:t>
              </a:r>
            </a:p>
          </p:txBody>
        </p:sp>
        <p:sp>
          <p:nvSpPr>
            <p:cNvPr id="25" name="Freeform 25"/>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6" name="TextBox 26"/>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10</a:t>
              </a:r>
            </a:p>
          </p:txBody>
        </p:sp>
      </p:grpSp>
      <p:grpSp>
        <p:nvGrpSpPr>
          <p:cNvPr id="27" name="Group 27"/>
          <p:cNvGrpSpPr/>
          <p:nvPr/>
        </p:nvGrpSpPr>
        <p:grpSpPr>
          <a:xfrm>
            <a:off x="1520090" y="4997609"/>
            <a:ext cx="5808226" cy="879489"/>
            <a:chOff x="0" y="0"/>
            <a:chExt cx="7744301" cy="1172653"/>
          </a:xfrm>
        </p:grpSpPr>
        <p:sp>
          <p:nvSpPr>
            <p:cNvPr id="28" name="TextBox 28"/>
            <p:cNvSpPr txBox="1"/>
            <p:nvPr/>
          </p:nvSpPr>
          <p:spPr>
            <a:xfrm>
              <a:off x="1608015" y="208713"/>
              <a:ext cx="6136287" cy="5346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Chi Tiết Phiếu Nhập</a:t>
              </a:r>
            </a:p>
          </p:txBody>
        </p:sp>
        <p:sp>
          <p:nvSpPr>
            <p:cNvPr id="29" name="Freeform 29"/>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TextBox 30"/>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8</a:t>
              </a:r>
            </a:p>
          </p:txBody>
        </p:sp>
      </p:grpSp>
      <p:grpSp>
        <p:nvGrpSpPr>
          <p:cNvPr id="31" name="Group 31"/>
          <p:cNvGrpSpPr/>
          <p:nvPr/>
        </p:nvGrpSpPr>
        <p:grpSpPr>
          <a:xfrm>
            <a:off x="1520090" y="3708767"/>
            <a:ext cx="5808226" cy="976637"/>
            <a:chOff x="0" y="0"/>
            <a:chExt cx="7744301" cy="1302183"/>
          </a:xfrm>
        </p:grpSpPr>
        <p:sp>
          <p:nvSpPr>
            <p:cNvPr id="32" name="TextBox 32"/>
            <p:cNvSpPr txBox="1"/>
            <p:nvPr/>
          </p:nvSpPr>
          <p:spPr>
            <a:xfrm>
              <a:off x="1608015" y="208713"/>
              <a:ext cx="6136287" cy="109347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00000"/>
                  </a:solidFill>
                  <a:latin typeface="Public Sans"/>
                </a:rPr>
                <a:t>Giao diện Quản Lý Danh Sách Phiếu Nhập Hàng</a:t>
              </a:r>
            </a:p>
          </p:txBody>
        </p:sp>
        <p:sp>
          <p:nvSpPr>
            <p:cNvPr id="33" name="Freeform 33"/>
            <p:cNvSpPr/>
            <p:nvPr/>
          </p:nvSpPr>
          <p:spPr>
            <a:xfrm rot="-10276163">
              <a:off x="71390" y="75201"/>
              <a:ext cx="1068894" cy="1022251"/>
            </a:xfrm>
            <a:custGeom>
              <a:avLst/>
              <a:gdLst/>
              <a:ahLst/>
              <a:cxnLst/>
              <a:rect l="l" t="t" r="r" b="b"/>
              <a:pathLst>
                <a:path w="1068894" h="1022251">
                  <a:moveTo>
                    <a:pt x="0" y="0"/>
                  </a:moveTo>
                  <a:lnTo>
                    <a:pt x="1068895" y="0"/>
                  </a:lnTo>
                  <a:lnTo>
                    <a:pt x="1068895" y="1022251"/>
                  </a:lnTo>
                  <a:lnTo>
                    <a:pt x="0" y="10222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299451" y="224074"/>
              <a:ext cx="573352" cy="721249"/>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7</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28700" y="1028700"/>
            <a:ext cx="4096186" cy="1772093"/>
            <a:chOff x="0" y="0"/>
            <a:chExt cx="5461581" cy="2362791"/>
          </a:xfrm>
        </p:grpSpPr>
        <p:sp>
          <p:nvSpPr>
            <p:cNvPr id="6" name="AutoShape 6"/>
            <p:cNvSpPr/>
            <p:nvPr/>
          </p:nvSpPr>
          <p:spPr>
            <a:xfrm rot="-13234">
              <a:off x="2007" y="10502"/>
              <a:ext cx="5457566" cy="1053379"/>
            </a:xfrm>
            <a:prstGeom prst="rect">
              <a:avLst/>
            </a:prstGeom>
            <a:solidFill>
              <a:srgbClr val="000000"/>
            </a:solidFill>
          </p:spPr>
        </p:sp>
        <p:sp>
          <p:nvSpPr>
            <p:cNvPr id="7" name="TextBox 7"/>
            <p:cNvSpPr txBox="1"/>
            <p:nvPr/>
          </p:nvSpPr>
          <p:spPr>
            <a:xfrm rot="-13234">
              <a:off x="375336" y="201284"/>
              <a:ext cx="4642499"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sp>
          <p:nvSpPr>
            <p:cNvPr id="8" name="AutoShape 8"/>
            <p:cNvSpPr/>
            <p:nvPr/>
          </p:nvSpPr>
          <p:spPr>
            <a:xfrm rot="-13234">
              <a:off x="2010" y="1300298"/>
              <a:ext cx="4736574" cy="1053379"/>
            </a:xfrm>
            <a:prstGeom prst="rect">
              <a:avLst/>
            </a:prstGeom>
            <a:solidFill>
              <a:srgbClr val="000000"/>
            </a:solidFill>
          </p:spPr>
        </p:sp>
        <p:sp>
          <p:nvSpPr>
            <p:cNvPr id="9" name="TextBox 9"/>
            <p:cNvSpPr txBox="1"/>
            <p:nvPr/>
          </p:nvSpPr>
          <p:spPr>
            <a:xfrm rot="-13234">
              <a:off x="375338" y="1490780"/>
              <a:ext cx="4077550"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Đăng Nhập</a:t>
              </a:r>
            </a:p>
          </p:txBody>
        </p:sp>
      </p:grpSp>
      <p:sp>
        <p:nvSpPr>
          <p:cNvPr id="10" name="Freeform 10"/>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a:off x="750566" y="3080546"/>
            <a:ext cx="4652454" cy="3523030"/>
            <a:chOff x="0" y="0"/>
            <a:chExt cx="6203273" cy="4697373"/>
          </a:xfrm>
        </p:grpSpPr>
        <p:sp>
          <p:nvSpPr>
            <p:cNvPr id="13" name="Freeform 13"/>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14" name="TextBox 14"/>
            <p:cNvSpPr txBox="1"/>
            <p:nvPr/>
          </p:nvSpPr>
          <p:spPr>
            <a:xfrm rot="-146441">
              <a:off x="1217877" y="483968"/>
              <a:ext cx="4012422" cy="3107223"/>
            </a:xfrm>
            <a:prstGeom prst="rect">
              <a:avLst/>
            </a:prstGeom>
          </p:spPr>
          <p:txBody>
            <a:bodyPr lIns="0" tIns="0" rIns="0" bIns="0" rtlCol="0" anchor="t">
              <a:spAutoFit/>
            </a:bodyPr>
            <a:lstStyle/>
            <a:p>
              <a:pPr marL="0" lvl="0" indent="0" algn="ctr">
                <a:lnSpc>
                  <a:spcPts val="6214"/>
                </a:lnSpc>
                <a:spcBef>
                  <a:spcPct val="0"/>
                </a:spcBef>
              </a:pPr>
              <a:r>
                <a:rPr lang="en-US" sz="4438">
                  <a:solidFill>
                    <a:srgbClr val="000000"/>
                  </a:solidFill>
                  <a:latin typeface="Pecita Bold"/>
                </a:rPr>
                <a:t>Chủ ý</a:t>
              </a:r>
            </a:p>
            <a:p>
              <a:pPr marL="0" lvl="0" indent="0" algn="ctr">
                <a:lnSpc>
                  <a:spcPts val="6214"/>
                </a:lnSpc>
                <a:spcBef>
                  <a:spcPct val="0"/>
                </a:spcBef>
              </a:pPr>
              <a:endParaRPr lang="en-US" sz="4438">
                <a:solidFill>
                  <a:srgbClr val="000000"/>
                </a:solidFill>
                <a:latin typeface="Pecita Bold"/>
              </a:endParaRPr>
            </a:p>
            <a:p>
              <a:pPr marL="0" lvl="0" indent="0" algn="ctr">
                <a:lnSpc>
                  <a:spcPts val="6214"/>
                </a:lnSpc>
                <a:spcBef>
                  <a:spcPct val="0"/>
                </a:spcBef>
              </a:pPr>
              <a:endParaRPr lang="en-US" sz="4438">
                <a:solidFill>
                  <a:srgbClr val="000000"/>
                </a:solidFill>
                <a:latin typeface="Pecita Bold"/>
              </a:endParaRPr>
            </a:p>
          </p:txBody>
        </p:sp>
        <p:sp>
          <p:nvSpPr>
            <p:cNvPr id="15" name="TextBox 15"/>
            <p:cNvSpPr txBox="1"/>
            <p:nvPr/>
          </p:nvSpPr>
          <p:spPr>
            <a:xfrm rot="-131123">
              <a:off x="1280200" y="1827840"/>
              <a:ext cx="3998146" cy="1266825"/>
            </a:xfrm>
            <a:prstGeom prst="rect">
              <a:avLst/>
            </a:prstGeom>
          </p:spPr>
          <p:txBody>
            <a:bodyPr lIns="0" tIns="0" rIns="0" bIns="0" rtlCol="0" anchor="t">
              <a:spAutoFit/>
            </a:bodyPr>
            <a:lstStyle/>
            <a:p>
              <a:pPr marL="345312" lvl="1" indent="-172656" algn="l">
                <a:lnSpc>
                  <a:spcPts val="2509"/>
                </a:lnSpc>
                <a:spcBef>
                  <a:spcPct val="0"/>
                </a:spcBef>
                <a:buFont typeface="Arial"/>
                <a:buChar char="•"/>
              </a:pPr>
              <a:r>
                <a:rPr lang="en-US" sz="2091">
                  <a:solidFill>
                    <a:srgbClr val="000000"/>
                  </a:solidFill>
                  <a:latin typeface="Roboto Mono"/>
                </a:rPr>
                <a:t>Cho người dùng đăng nhập vào phần mềm</a:t>
              </a:r>
            </a:p>
          </p:txBody>
        </p:sp>
      </p:grpSp>
      <p:grpSp>
        <p:nvGrpSpPr>
          <p:cNvPr id="16" name="Group 16"/>
          <p:cNvGrpSpPr/>
          <p:nvPr/>
        </p:nvGrpSpPr>
        <p:grpSpPr>
          <a:xfrm rot="-1550641">
            <a:off x="15871747" y="1027821"/>
            <a:ext cx="2652522" cy="3259152"/>
            <a:chOff x="0" y="0"/>
            <a:chExt cx="3536697" cy="4345536"/>
          </a:xfrm>
        </p:grpSpPr>
        <p:sp>
          <p:nvSpPr>
            <p:cNvPr id="17" name="Freeform 17"/>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8"/>
              <a:stretch>
                <a:fillRect/>
              </a:stretch>
            </a:blipFill>
          </p:spPr>
        </p:sp>
        <p:sp>
          <p:nvSpPr>
            <p:cNvPr id="18" name="Freeform 18"/>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9"/>
              <a:stretch>
                <a:fillRect/>
              </a:stretch>
            </a:blipFill>
          </p:spPr>
        </p:sp>
      </p:grpSp>
      <p:sp>
        <p:nvSpPr>
          <p:cNvPr id="19" name="Freeform 19"/>
          <p:cNvSpPr/>
          <p:nvPr/>
        </p:nvSpPr>
        <p:spPr>
          <a:xfrm>
            <a:off x="6524050" y="2657398"/>
            <a:ext cx="9370931" cy="6510063"/>
          </a:xfrm>
          <a:custGeom>
            <a:avLst/>
            <a:gdLst/>
            <a:ahLst/>
            <a:cxnLst/>
            <a:rect l="l" t="t" r="r" b="b"/>
            <a:pathLst>
              <a:path w="9370931" h="6510063">
                <a:moveTo>
                  <a:pt x="0" y="0"/>
                </a:moveTo>
                <a:lnTo>
                  <a:pt x="9370931" y="0"/>
                </a:lnTo>
                <a:lnTo>
                  <a:pt x="9370931" y="6510063"/>
                </a:lnTo>
                <a:lnTo>
                  <a:pt x="0" y="6510063"/>
                </a:lnTo>
                <a:lnTo>
                  <a:pt x="0" y="0"/>
                </a:lnTo>
                <a:close/>
              </a:path>
            </a:pathLst>
          </a:custGeom>
          <a:blipFill>
            <a:blip r:embed="rId10"/>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AutoShape 5"/>
          <p:cNvSpPr/>
          <p:nvPr/>
        </p:nvSpPr>
        <p:spPr>
          <a:xfrm rot="-13234">
            <a:off x="1030208" y="2003924"/>
            <a:ext cx="3552431" cy="790034"/>
          </a:xfrm>
          <a:prstGeom prst="rect">
            <a:avLst/>
          </a:prstGeom>
          <a:solidFill>
            <a:srgbClr val="000000"/>
          </a:solidFill>
        </p:spPr>
      </p:sp>
      <p:grpSp>
        <p:nvGrpSpPr>
          <p:cNvPr id="6" name="Group 6"/>
          <p:cNvGrpSpPr/>
          <p:nvPr/>
        </p:nvGrpSpPr>
        <p:grpSpPr>
          <a:xfrm>
            <a:off x="1028700" y="1028700"/>
            <a:ext cx="4096186" cy="1770007"/>
            <a:chOff x="0" y="0"/>
            <a:chExt cx="5461581" cy="2360009"/>
          </a:xfrm>
        </p:grpSpPr>
        <p:sp>
          <p:nvSpPr>
            <p:cNvPr id="7" name="AutoShape 7"/>
            <p:cNvSpPr/>
            <p:nvPr/>
          </p:nvSpPr>
          <p:spPr>
            <a:xfrm rot="-13234">
              <a:off x="2007" y="10502"/>
              <a:ext cx="5457566" cy="1053379"/>
            </a:xfrm>
            <a:prstGeom prst="rect">
              <a:avLst/>
            </a:prstGeom>
            <a:solidFill>
              <a:srgbClr val="000000"/>
            </a:solidFill>
          </p:spPr>
        </p:sp>
        <p:sp>
          <p:nvSpPr>
            <p:cNvPr id="8" name="TextBox 8"/>
            <p:cNvSpPr txBox="1"/>
            <p:nvPr/>
          </p:nvSpPr>
          <p:spPr>
            <a:xfrm rot="-13234">
              <a:off x="375336" y="201284"/>
              <a:ext cx="4642499"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sp>
          <p:nvSpPr>
            <p:cNvPr id="9" name="TextBox 9"/>
            <p:cNvSpPr txBox="1"/>
            <p:nvPr/>
          </p:nvSpPr>
          <p:spPr>
            <a:xfrm rot="-13234">
              <a:off x="375337" y="1490230"/>
              <a:ext cx="4363524"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Menu Chung</a:t>
              </a:r>
            </a:p>
          </p:txBody>
        </p:sp>
      </p:grpSp>
      <p:sp>
        <p:nvSpPr>
          <p:cNvPr id="10" name="Freeform 10"/>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a:off x="750566" y="3080546"/>
            <a:ext cx="4652454" cy="3523030"/>
            <a:chOff x="0" y="0"/>
            <a:chExt cx="6203273" cy="4697373"/>
          </a:xfrm>
        </p:grpSpPr>
        <p:sp>
          <p:nvSpPr>
            <p:cNvPr id="13" name="Freeform 13"/>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14" name="TextBox 14"/>
            <p:cNvSpPr txBox="1"/>
            <p:nvPr/>
          </p:nvSpPr>
          <p:spPr>
            <a:xfrm rot="-146441">
              <a:off x="1217877" y="483968"/>
              <a:ext cx="4012422" cy="3107223"/>
            </a:xfrm>
            <a:prstGeom prst="rect">
              <a:avLst/>
            </a:prstGeom>
          </p:spPr>
          <p:txBody>
            <a:bodyPr lIns="0" tIns="0" rIns="0" bIns="0" rtlCol="0" anchor="t">
              <a:spAutoFit/>
            </a:bodyPr>
            <a:lstStyle/>
            <a:p>
              <a:pPr marL="0" lvl="0" indent="0" algn="ctr">
                <a:lnSpc>
                  <a:spcPts val="6214"/>
                </a:lnSpc>
                <a:spcBef>
                  <a:spcPct val="0"/>
                </a:spcBef>
              </a:pPr>
              <a:r>
                <a:rPr lang="en-US" sz="4438">
                  <a:solidFill>
                    <a:srgbClr val="000000"/>
                  </a:solidFill>
                  <a:latin typeface="Pecita Bold"/>
                </a:rPr>
                <a:t>Chủ ý</a:t>
              </a:r>
            </a:p>
            <a:p>
              <a:pPr marL="0" lvl="0" indent="0" algn="ctr">
                <a:lnSpc>
                  <a:spcPts val="6214"/>
                </a:lnSpc>
                <a:spcBef>
                  <a:spcPct val="0"/>
                </a:spcBef>
              </a:pPr>
              <a:endParaRPr lang="en-US" sz="4438">
                <a:solidFill>
                  <a:srgbClr val="000000"/>
                </a:solidFill>
                <a:latin typeface="Pecita Bold"/>
              </a:endParaRPr>
            </a:p>
            <a:p>
              <a:pPr marL="0" lvl="0" indent="0" algn="ctr">
                <a:lnSpc>
                  <a:spcPts val="6214"/>
                </a:lnSpc>
                <a:spcBef>
                  <a:spcPct val="0"/>
                </a:spcBef>
              </a:pPr>
              <a:endParaRPr lang="en-US" sz="4438">
                <a:solidFill>
                  <a:srgbClr val="000000"/>
                </a:solidFill>
                <a:latin typeface="Pecita Bold"/>
              </a:endParaRPr>
            </a:p>
          </p:txBody>
        </p:sp>
        <p:sp>
          <p:nvSpPr>
            <p:cNvPr id="15" name="TextBox 15"/>
            <p:cNvSpPr txBox="1"/>
            <p:nvPr/>
          </p:nvSpPr>
          <p:spPr>
            <a:xfrm rot="-131123">
              <a:off x="1280200" y="1827840"/>
              <a:ext cx="3998146" cy="1266825"/>
            </a:xfrm>
            <a:prstGeom prst="rect">
              <a:avLst/>
            </a:prstGeom>
          </p:spPr>
          <p:txBody>
            <a:bodyPr lIns="0" tIns="0" rIns="0" bIns="0" rtlCol="0" anchor="t">
              <a:spAutoFit/>
            </a:bodyPr>
            <a:lstStyle/>
            <a:p>
              <a:pPr marL="345312" lvl="1" indent="-172656" algn="l">
                <a:lnSpc>
                  <a:spcPts val="2509"/>
                </a:lnSpc>
                <a:spcBef>
                  <a:spcPct val="0"/>
                </a:spcBef>
                <a:buFont typeface="Arial"/>
                <a:buChar char="•"/>
              </a:pPr>
              <a:r>
                <a:rPr lang="en-US" sz="2091">
                  <a:solidFill>
                    <a:srgbClr val="000000"/>
                  </a:solidFill>
                  <a:latin typeface="Roboto Mono"/>
                </a:rPr>
                <a:t>Điều hướng tới các chức năng của phần mềm</a:t>
              </a:r>
            </a:p>
          </p:txBody>
        </p:sp>
      </p:grpSp>
      <p:grpSp>
        <p:nvGrpSpPr>
          <p:cNvPr id="16" name="Group 16"/>
          <p:cNvGrpSpPr/>
          <p:nvPr/>
        </p:nvGrpSpPr>
        <p:grpSpPr>
          <a:xfrm rot="-1550641">
            <a:off x="15871747" y="1027821"/>
            <a:ext cx="2652522" cy="3259152"/>
            <a:chOff x="0" y="0"/>
            <a:chExt cx="3536697" cy="4345536"/>
          </a:xfrm>
        </p:grpSpPr>
        <p:sp>
          <p:nvSpPr>
            <p:cNvPr id="17" name="Freeform 17"/>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8"/>
              <a:stretch>
                <a:fillRect/>
              </a:stretch>
            </a:blipFill>
          </p:spPr>
        </p:sp>
        <p:sp>
          <p:nvSpPr>
            <p:cNvPr id="18" name="Freeform 18"/>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9"/>
              <a:stretch>
                <a:fillRect/>
              </a:stretch>
            </a:blipFill>
          </p:spPr>
        </p:sp>
      </p:grpSp>
      <p:sp>
        <p:nvSpPr>
          <p:cNvPr id="19" name="Freeform 19"/>
          <p:cNvSpPr/>
          <p:nvPr/>
        </p:nvSpPr>
        <p:spPr>
          <a:xfrm>
            <a:off x="6305881" y="2657398"/>
            <a:ext cx="10544319" cy="6205032"/>
          </a:xfrm>
          <a:custGeom>
            <a:avLst/>
            <a:gdLst/>
            <a:ahLst/>
            <a:cxnLst/>
            <a:rect l="l" t="t" r="r" b="b"/>
            <a:pathLst>
              <a:path w="10544319" h="6205032">
                <a:moveTo>
                  <a:pt x="0" y="0"/>
                </a:moveTo>
                <a:lnTo>
                  <a:pt x="10544319" y="0"/>
                </a:lnTo>
                <a:lnTo>
                  <a:pt x="10544319" y="6205032"/>
                </a:lnTo>
                <a:lnTo>
                  <a:pt x="0" y="6205032"/>
                </a:lnTo>
                <a:lnTo>
                  <a:pt x="0" y="0"/>
                </a:lnTo>
                <a:close/>
              </a:path>
            </a:pathLst>
          </a:custGeom>
          <a:blipFill>
            <a:blip r:embed="rId10"/>
            <a:stretch>
              <a:fillRect r="-20196" b="-1489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a:off x="5429686" y="489861"/>
            <a:ext cx="13288429" cy="9280647"/>
          </a:xfrm>
          <a:prstGeom prst="rect">
            <a:avLst/>
          </a:prstGeom>
          <a:solidFill>
            <a:srgbClr val="EDECE7"/>
          </a:solidFill>
        </p:spPr>
      </p:sp>
      <p:sp>
        <p:nvSpPr>
          <p:cNvPr id="4" name="Freeform 4"/>
          <p:cNvSpPr/>
          <p:nvPr/>
        </p:nvSpPr>
        <p:spPr>
          <a:xfrm rot="3215950">
            <a:off x="930714" y="2728245"/>
            <a:ext cx="4984579" cy="4830510"/>
          </a:xfrm>
          <a:custGeom>
            <a:avLst/>
            <a:gdLst/>
            <a:ahLst/>
            <a:cxnLst/>
            <a:rect l="l" t="t" r="r" b="b"/>
            <a:pathLst>
              <a:path w="4984579" h="4830510">
                <a:moveTo>
                  <a:pt x="0" y="0"/>
                </a:moveTo>
                <a:lnTo>
                  <a:pt x="4984579" y="0"/>
                </a:lnTo>
                <a:lnTo>
                  <a:pt x="4984579" y="4830510"/>
                </a:lnTo>
                <a:lnTo>
                  <a:pt x="0" y="483051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1028700"/>
            <a:ext cx="5797655" cy="2508184"/>
            <a:chOff x="0" y="0"/>
            <a:chExt cx="7730207" cy="3344245"/>
          </a:xfrm>
        </p:grpSpPr>
        <p:sp>
          <p:nvSpPr>
            <p:cNvPr id="6" name="AutoShape 6"/>
            <p:cNvSpPr/>
            <p:nvPr/>
          </p:nvSpPr>
          <p:spPr>
            <a:xfrm rot="-13234">
              <a:off x="2841" y="14864"/>
              <a:ext cx="7724524" cy="1490931"/>
            </a:xfrm>
            <a:prstGeom prst="rect">
              <a:avLst/>
            </a:prstGeom>
            <a:solidFill>
              <a:srgbClr val="000000"/>
            </a:solidFill>
          </p:spPr>
        </p:sp>
        <p:sp>
          <p:nvSpPr>
            <p:cNvPr id="7" name="TextBox 7"/>
            <p:cNvSpPr txBox="1"/>
            <p:nvPr/>
          </p:nvSpPr>
          <p:spPr>
            <a:xfrm rot="-13234">
              <a:off x="531243" y="390971"/>
              <a:ext cx="6570895" cy="996770"/>
            </a:xfrm>
            <a:prstGeom prst="rect">
              <a:avLst/>
            </a:prstGeom>
          </p:spPr>
          <p:txBody>
            <a:bodyPr lIns="0" tIns="0" rIns="0" bIns="0" rtlCol="0" anchor="t">
              <a:spAutoFit/>
            </a:bodyPr>
            <a:lstStyle/>
            <a:p>
              <a:pPr>
                <a:lnSpc>
                  <a:spcPts val="5763"/>
                </a:lnSpc>
              </a:pPr>
              <a:r>
                <a:rPr lang="en-US" sz="5239" spc="-52">
                  <a:solidFill>
                    <a:srgbClr val="FFFFFF"/>
                  </a:solidFill>
                  <a:latin typeface="Playfair Display"/>
                </a:rPr>
                <a:t>Giao diện</a:t>
              </a:r>
            </a:p>
          </p:txBody>
        </p:sp>
        <p:sp>
          <p:nvSpPr>
            <p:cNvPr id="8" name="AutoShape 8"/>
            <p:cNvSpPr/>
            <p:nvPr/>
          </p:nvSpPr>
          <p:spPr>
            <a:xfrm rot="-13234">
              <a:off x="2845" y="1840415"/>
              <a:ext cx="6704048" cy="1490931"/>
            </a:xfrm>
            <a:prstGeom prst="rect">
              <a:avLst/>
            </a:prstGeom>
            <a:solidFill>
              <a:srgbClr val="000000"/>
            </a:solidFill>
          </p:spPr>
        </p:sp>
        <p:sp>
          <p:nvSpPr>
            <p:cNvPr id="9" name="TextBox 9"/>
            <p:cNvSpPr txBox="1"/>
            <p:nvPr/>
          </p:nvSpPr>
          <p:spPr>
            <a:xfrm rot="-13234">
              <a:off x="531246" y="2308220"/>
              <a:ext cx="5771279" cy="793475"/>
            </a:xfrm>
            <a:prstGeom prst="rect">
              <a:avLst/>
            </a:prstGeom>
          </p:spPr>
          <p:txBody>
            <a:bodyPr lIns="0" tIns="0" rIns="0" bIns="0" rtlCol="0" anchor="t">
              <a:spAutoFit/>
            </a:bodyPr>
            <a:lstStyle/>
            <a:p>
              <a:pPr>
                <a:lnSpc>
                  <a:spcPts val="4519"/>
                </a:lnSpc>
              </a:pPr>
              <a:r>
                <a:rPr lang="en-US" sz="4108" spc="-41">
                  <a:solidFill>
                    <a:srgbClr val="FFFFFF"/>
                  </a:solidFill>
                  <a:latin typeface="Playfair Display"/>
                </a:rPr>
                <a:t>Quản Lý Sản Phẩm</a:t>
              </a:r>
            </a:p>
          </p:txBody>
        </p:sp>
      </p:grpSp>
      <p:sp>
        <p:nvSpPr>
          <p:cNvPr id="10" name="Freeform 10"/>
          <p:cNvSpPr/>
          <p:nvPr/>
        </p:nvSpPr>
        <p:spPr>
          <a:xfrm>
            <a:off x="2176654" y="8206906"/>
            <a:ext cx="722173" cy="751774"/>
          </a:xfrm>
          <a:custGeom>
            <a:avLst/>
            <a:gdLst/>
            <a:ahLst/>
            <a:cxnLst/>
            <a:rect l="l" t="t" r="r" b="b"/>
            <a:pathLst>
              <a:path w="722173" h="751774">
                <a:moveTo>
                  <a:pt x="0" y="0"/>
                </a:moveTo>
                <a:lnTo>
                  <a:pt x="722174" y="0"/>
                </a:lnTo>
                <a:lnTo>
                  <a:pt x="722174" y="751774"/>
                </a:lnTo>
                <a:lnTo>
                  <a:pt x="0" y="751774"/>
                </a:lnTo>
                <a:lnTo>
                  <a:pt x="0" y="0"/>
                </a:lnTo>
                <a:close/>
              </a:path>
            </a:pathLst>
          </a:custGeom>
          <a:blipFill>
            <a:blip r:embed="rId5"/>
            <a:stretch>
              <a:fillRect/>
            </a:stretch>
          </a:blipFill>
        </p:spPr>
      </p:sp>
      <p:sp>
        <p:nvSpPr>
          <p:cNvPr id="11" name="Freeform 11"/>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12" name="Group 12"/>
          <p:cNvGrpSpPr/>
          <p:nvPr/>
        </p:nvGrpSpPr>
        <p:grpSpPr>
          <a:xfrm rot="-1550641">
            <a:off x="15871747" y="1027821"/>
            <a:ext cx="2652522" cy="3259152"/>
            <a:chOff x="0" y="0"/>
            <a:chExt cx="3536697" cy="4345536"/>
          </a:xfrm>
        </p:grpSpPr>
        <p:sp>
          <p:nvSpPr>
            <p:cNvPr id="13" name="Freeform 13"/>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7"/>
              <a:stretch>
                <a:fillRect/>
              </a:stretch>
            </a:blipFill>
          </p:spPr>
        </p:sp>
        <p:sp>
          <p:nvSpPr>
            <p:cNvPr id="14" name="Freeform 14"/>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8"/>
              <a:stretch>
                <a:fillRect/>
              </a:stretch>
            </a:blipFill>
          </p:spPr>
        </p:sp>
      </p:grpSp>
      <p:sp>
        <p:nvSpPr>
          <p:cNvPr id="15" name="Freeform 15"/>
          <p:cNvSpPr/>
          <p:nvPr/>
        </p:nvSpPr>
        <p:spPr>
          <a:xfrm>
            <a:off x="5429686" y="2823133"/>
            <a:ext cx="12359236" cy="6435167"/>
          </a:xfrm>
          <a:custGeom>
            <a:avLst/>
            <a:gdLst/>
            <a:ahLst/>
            <a:cxnLst/>
            <a:rect l="l" t="t" r="r" b="b"/>
            <a:pathLst>
              <a:path w="12359236" h="6435167">
                <a:moveTo>
                  <a:pt x="0" y="0"/>
                </a:moveTo>
                <a:lnTo>
                  <a:pt x="12359236" y="0"/>
                </a:lnTo>
                <a:lnTo>
                  <a:pt x="12359236" y="6435167"/>
                </a:lnTo>
                <a:lnTo>
                  <a:pt x="0" y="6435167"/>
                </a:lnTo>
                <a:lnTo>
                  <a:pt x="0" y="0"/>
                </a:lnTo>
                <a:close/>
              </a:path>
            </a:pathLst>
          </a:custGeom>
          <a:blipFill>
            <a:blip r:embed="rId9"/>
            <a:stretch>
              <a:fillRect b="-564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7" name="Group 7"/>
          <p:cNvGrpSpPr/>
          <p:nvPr/>
        </p:nvGrpSpPr>
        <p:grpSpPr>
          <a:xfrm>
            <a:off x="198023" y="3187214"/>
            <a:ext cx="4652454" cy="3523030"/>
            <a:chOff x="0" y="0"/>
            <a:chExt cx="6203273" cy="4697373"/>
          </a:xfrm>
        </p:grpSpPr>
        <p:sp>
          <p:nvSpPr>
            <p:cNvPr id="8" name="Freeform 8"/>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9" name="TextBox 9"/>
            <p:cNvSpPr txBox="1"/>
            <p:nvPr/>
          </p:nvSpPr>
          <p:spPr>
            <a:xfrm rot="-146441">
              <a:off x="1208806" y="503212"/>
              <a:ext cx="4012422" cy="2646585"/>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0" name="TextBox 10"/>
            <p:cNvSpPr txBox="1"/>
            <p:nvPr/>
          </p:nvSpPr>
          <p:spPr>
            <a:xfrm rot="-131123">
              <a:off x="1301423" y="1836960"/>
              <a:ext cx="3998146" cy="2361708"/>
            </a:xfrm>
            <a:prstGeom prst="rect">
              <a:avLst/>
            </a:prstGeom>
          </p:spPr>
          <p:txBody>
            <a:bodyPr lIns="0" tIns="0" rIns="0" bIns="0" rtlCol="0" anchor="t">
              <a:spAutoFit/>
            </a:bodyPr>
            <a:lstStyle/>
            <a:p>
              <a:pPr marL="279273" lvl="1" indent="-139637">
                <a:lnSpc>
                  <a:spcPts val="2029"/>
                </a:lnSpc>
                <a:buFont typeface="Arial"/>
                <a:buChar char="•"/>
              </a:pPr>
              <a:r>
                <a:rPr lang="en-US" sz="1691">
                  <a:solidFill>
                    <a:srgbClr val="000000"/>
                  </a:solidFill>
                  <a:latin typeface="Roboto Mono"/>
                </a:rPr>
                <a:t>Tạo ra một form HoaDon có thể search, thêm, xóa 1 HoaDon</a:t>
              </a:r>
            </a:p>
            <a:p>
              <a:pPr marL="279274" lvl="1" indent="-139637" algn="l">
                <a:lnSpc>
                  <a:spcPts val="2029"/>
                </a:lnSpc>
                <a:spcBef>
                  <a:spcPct val="0"/>
                </a:spcBef>
                <a:buFont typeface="Arial"/>
                <a:buChar char="•"/>
              </a:pPr>
              <a:r>
                <a:rPr lang="en-US" sz="1691">
                  <a:solidFill>
                    <a:srgbClr val="000000"/>
                  </a:solidFill>
                  <a:latin typeface="Roboto Mono"/>
                </a:rPr>
                <a:t>Khi click vào 1 hóa đơn bất kì sẻ hiển thị chitietHD thuộc HD đó</a:t>
              </a:r>
            </a:p>
          </p:txBody>
        </p:sp>
      </p:grpSp>
      <p:grpSp>
        <p:nvGrpSpPr>
          <p:cNvPr id="11" name="Group 11"/>
          <p:cNvGrpSpPr/>
          <p:nvPr/>
        </p:nvGrpSpPr>
        <p:grpSpPr>
          <a:xfrm rot="-1550641">
            <a:off x="16255414" y="7770514"/>
            <a:ext cx="2652522" cy="3259152"/>
            <a:chOff x="0" y="0"/>
            <a:chExt cx="3536697" cy="4345536"/>
          </a:xfrm>
        </p:grpSpPr>
        <p:sp>
          <p:nvSpPr>
            <p:cNvPr id="12" name="Freeform 12"/>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8"/>
              <a:stretch>
                <a:fillRect/>
              </a:stretch>
            </a:blipFill>
          </p:spPr>
        </p:sp>
        <p:sp>
          <p:nvSpPr>
            <p:cNvPr id="13" name="Freeform 13"/>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9"/>
              <a:stretch>
                <a:fillRect/>
              </a:stretch>
            </a:blipFill>
          </p:spPr>
        </p:sp>
      </p:grpSp>
      <p:grpSp>
        <p:nvGrpSpPr>
          <p:cNvPr id="14" name="Group 14"/>
          <p:cNvGrpSpPr/>
          <p:nvPr/>
        </p:nvGrpSpPr>
        <p:grpSpPr>
          <a:xfrm>
            <a:off x="589916" y="1997088"/>
            <a:ext cx="3555446" cy="803705"/>
            <a:chOff x="0" y="0"/>
            <a:chExt cx="4740595" cy="1071607"/>
          </a:xfrm>
        </p:grpSpPr>
        <p:sp>
          <p:nvSpPr>
            <p:cNvPr id="15" name="AutoShape 15"/>
            <p:cNvSpPr/>
            <p:nvPr/>
          </p:nvSpPr>
          <p:spPr>
            <a:xfrm rot="-13234">
              <a:off x="2010" y="9114"/>
              <a:ext cx="4736574" cy="1053379"/>
            </a:xfrm>
            <a:prstGeom prst="rect">
              <a:avLst/>
            </a:prstGeom>
            <a:solidFill>
              <a:srgbClr val="000000"/>
            </a:solidFill>
          </p:spPr>
        </p:sp>
        <p:sp>
          <p:nvSpPr>
            <p:cNvPr id="16" name="TextBox 16"/>
            <p:cNvSpPr txBox="1"/>
            <p:nvPr/>
          </p:nvSpPr>
          <p:spPr>
            <a:xfrm rot="-13234">
              <a:off x="375338" y="199596"/>
              <a:ext cx="4077550" cy="861383"/>
            </a:xfrm>
            <a:prstGeom prst="rect">
              <a:avLst/>
            </a:prstGeom>
          </p:spPr>
          <p:txBody>
            <a:bodyPr lIns="0" tIns="0" rIns="0" bIns="0" rtlCol="0" anchor="t">
              <a:spAutoFit/>
            </a:bodyPr>
            <a:lstStyle/>
            <a:p>
              <a:pPr>
                <a:lnSpc>
                  <a:spcPts val="4926"/>
                </a:lnSpc>
              </a:pPr>
              <a:r>
                <a:rPr lang="en-US" sz="4478" spc="-44">
                  <a:solidFill>
                    <a:srgbClr val="FFFFFF"/>
                  </a:solidFill>
                  <a:latin typeface="Playfair Display"/>
                </a:rPr>
                <a:t>Giao Diện</a:t>
              </a:r>
            </a:p>
          </p:txBody>
        </p:sp>
      </p:grpSp>
      <p:sp>
        <p:nvSpPr>
          <p:cNvPr id="17" name="Freeform 17"/>
          <p:cNvSpPr/>
          <p:nvPr/>
        </p:nvSpPr>
        <p:spPr>
          <a:xfrm>
            <a:off x="5173877" y="1218160"/>
            <a:ext cx="13264246" cy="7461138"/>
          </a:xfrm>
          <a:custGeom>
            <a:avLst/>
            <a:gdLst/>
            <a:ahLst/>
            <a:cxnLst/>
            <a:rect l="l" t="t" r="r" b="b"/>
            <a:pathLst>
              <a:path w="13264246" h="7461138">
                <a:moveTo>
                  <a:pt x="0" y="0"/>
                </a:moveTo>
                <a:lnTo>
                  <a:pt x="13264246" y="0"/>
                </a:lnTo>
                <a:lnTo>
                  <a:pt x="13264246" y="7461138"/>
                </a:lnTo>
                <a:lnTo>
                  <a:pt x="0" y="7461138"/>
                </a:lnTo>
                <a:lnTo>
                  <a:pt x="0" y="0"/>
                </a:lnTo>
                <a:close/>
              </a:path>
            </a:pathLst>
          </a:custGeom>
          <a:blipFill>
            <a:blip r:embed="rId10"/>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34371">
            <a:off x="3566086" y="-4237604"/>
            <a:ext cx="11155828" cy="18762209"/>
          </a:xfrm>
          <a:custGeom>
            <a:avLst/>
            <a:gdLst/>
            <a:ahLst/>
            <a:cxnLst/>
            <a:rect l="l" t="t" r="r" b="b"/>
            <a:pathLst>
              <a:path w="11155828" h="18762209">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id="3" name="AutoShape 3"/>
          <p:cNvSpPr/>
          <p:nvPr/>
        </p:nvSpPr>
        <p:spPr>
          <a:xfrm rot="-61098">
            <a:off x="5879108" y="489861"/>
            <a:ext cx="12839007" cy="9280647"/>
          </a:xfrm>
          <a:prstGeom prst="rect">
            <a:avLst/>
          </a:prstGeom>
          <a:solidFill>
            <a:srgbClr val="EDECE7"/>
          </a:solidFill>
        </p:spPr>
      </p:sp>
      <p:sp>
        <p:nvSpPr>
          <p:cNvPr id="4" name="Freeform 4"/>
          <p:cNvSpPr/>
          <p:nvPr/>
        </p:nvSpPr>
        <p:spPr>
          <a:xfrm rot="3215950">
            <a:off x="-741416" y="594485"/>
            <a:ext cx="4984579" cy="4830510"/>
          </a:xfrm>
          <a:custGeom>
            <a:avLst/>
            <a:gdLst/>
            <a:ahLst/>
            <a:cxnLst/>
            <a:rect l="l" t="t" r="r" b="b"/>
            <a:pathLst>
              <a:path w="4984579" h="4830510">
                <a:moveTo>
                  <a:pt x="0" y="0"/>
                </a:moveTo>
                <a:lnTo>
                  <a:pt x="4984579" y="0"/>
                </a:lnTo>
                <a:lnTo>
                  <a:pt x="4984579" y="4830511"/>
                </a:lnTo>
                <a:lnTo>
                  <a:pt x="0" y="48305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5"/>
            <a:stretch>
              <a:fillRect/>
            </a:stretch>
          </a:blipFill>
        </p:spPr>
      </p:sp>
      <p:sp>
        <p:nvSpPr>
          <p:cNvPr id="6" name="Freeform 6"/>
          <p:cNvSpPr/>
          <p:nvPr/>
        </p:nvSpPr>
        <p:spPr>
          <a:xfrm>
            <a:off x="2052525" y="6603576"/>
            <a:ext cx="722173" cy="751774"/>
          </a:xfrm>
          <a:custGeom>
            <a:avLst/>
            <a:gdLst/>
            <a:ahLst/>
            <a:cxnLst/>
            <a:rect l="l" t="t" r="r" b="b"/>
            <a:pathLst>
              <a:path w="722173" h="751774">
                <a:moveTo>
                  <a:pt x="0" y="0"/>
                </a:moveTo>
                <a:lnTo>
                  <a:pt x="722173" y="0"/>
                </a:lnTo>
                <a:lnTo>
                  <a:pt x="722173" y="751774"/>
                </a:lnTo>
                <a:lnTo>
                  <a:pt x="0" y="751774"/>
                </a:lnTo>
                <a:lnTo>
                  <a:pt x="0" y="0"/>
                </a:lnTo>
                <a:close/>
              </a:path>
            </a:pathLst>
          </a:custGeom>
          <a:blipFill>
            <a:blip r:embed="rId6"/>
            <a:stretch>
              <a:fillRect/>
            </a:stretch>
          </a:blipFill>
        </p:spPr>
      </p:sp>
      <p:grpSp>
        <p:nvGrpSpPr>
          <p:cNvPr id="7" name="Group 7"/>
          <p:cNvGrpSpPr/>
          <p:nvPr/>
        </p:nvGrpSpPr>
        <p:grpSpPr>
          <a:xfrm>
            <a:off x="230525" y="3368669"/>
            <a:ext cx="4652454" cy="3523030"/>
            <a:chOff x="0" y="0"/>
            <a:chExt cx="6203273" cy="4697373"/>
          </a:xfrm>
        </p:grpSpPr>
        <p:sp>
          <p:nvSpPr>
            <p:cNvPr id="8" name="Freeform 8"/>
            <p:cNvSpPr/>
            <p:nvPr/>
          </p:nvSpPr>
          <p:spPr>
            <a:xfrm rot="-5534746" flipH="1">
              <a:off x="869440" y="-667795"/>
              <a:ext cx="4464393" cy="6032964"/>
            </a:xfrm>
            <a:custGeom>
              <a:avLst/>
              <a:gdLst/>
              <a:ahLst/>
              <a:cxnLst/>
              <a:rect l="l" t="t" r="r" b="b"/>
              <a:pathLst>
                <a:path w="4464393" h="6032964">
                  <a:moveTo>
                    <a:pt x="4464393" y="0"/>
                  </a:moveTo>
                  <a:lnTo>
                    <a:pt x="0" y="0"/>
                  </a:lnTo>
                  <a:lnTo>
                    <a:pt x="0" y="6032963"/>
                  </a:lnTo>
                  <a:lnTo>
                    <a:pt x="4464393" y="6032963"/>
                  </a:lnTo>
                  <a:lnTo>
                    <a:pt x="4464393" y="0"/>
                  </a:lnTo>
                  <a:close/>
                </a:path>
              </a:pathLst>
            </a:custGeom>
            <a:blipFill>
              <a:blip r:embed="rId7"/>
              <a:stretch>
                <a:fillRect/>
              </a:stretch>
            </a:blipFill>
          </p:spPr>
        </p:sp>
        <p:sp>
          <p:nvSpPr>
            <p:cNvPr id="9" name="TextBox 9"/>
            <p:cNvSpPr txBox="1"/>
            <p:nvPr/>
          </p:nvSpPr>
          <p:spPr>
            <a:xfrm rot="-146441">
              <a:off x="1208806" y="503212"/>
              <a:ext cx="4012422" cy="2646585"/>
            </a:xfrm>
            <a:prstGeom prst="rect">
              <a:avLst/>
            </a:prstGeom>
          </p:spPr>
          <p:txBody>
            <a:bodyPr lIns="0" tIns="0" rIns="0" bIns="0" rtlCol="0" anchor="t">
              <a:spAutoFit/>
            </a:bodyPr>
            <a:lstStyle/>
            <a:p>
              <a:pPr marL="0" lvl="0" indent="0" algn="ctr">
                <a:lnSpc>
                  <a:spcPts val="5234"/>
                </a:lnSpc>
                <a:spcBef>
                  <a:spcPct val="0"/>
                </a:spcBef>
              </a:pPr>
              <a:r>
                <a:rPr lang="en-US" sz="3738">
                  <a:solidFill>
                    <a:srgbClr val="000000"/>
                  </a:solidFill>
                  <a:latin typeface="Pecita Bold"/>
                </a:rPr>
                <a:t>Chủ ý tưởng</a:t>
              </a:r>
            </a:p>
            <a:p>
              <a:pPr marL="0" lvl="0" indent="0" algn="ctr">
                <a:lnSpc>
                  <a:spcPts val="5234"/>
                </a:lnSpc>
                <a:spcBef>
                  <a:spcPct val="0"/>
                </a:spcBef>
              </a:pPr>
              <a:endParaRPr lang="en-US" sz="3738">
                <a:solidFill>
                  <a:srgbClr val="000000"/>
                </a:solidFill>
                <a:latin typeface="Pecita Bold"/>
              </a:endParaRPr>
            </a:p>
            <a:p>
              <a:pPr marL="0" lvl="0" indent="0" algn="ctr">
                <a:lnSpc>
                  <a:spcPts val="5234"/>
                </a:lnSpc>
                <a:spcBef>
                  <a:spcPct val="0"/>
                </a:spcBef>
              </a:pPr>
              <a:endParaRPr lang="en-US" sz="3738">
                <a:solidFill>
                  <a:srgbClr val="000000"/>
                </a:solidFill>
                <a:latin typeface="Pecita Bold"/>
              </a:endParaRPr>
            </a:p>
          </p:txBody>
        </p:sp>
        <p:sp>
          <p:nvSpPr>
            <p:cNvPr id="10" name="TextBox 10"/>
            <p:cNvSpPr txBox="1"/>
            <p:nvPr/>
          </p:nvSpPr>
          <p:spPr>
            <a:xfrm rot="-131123">
              <a:off x="1307856" y="1836837"/>
              <a:ext cx="3998146" cy="2699094"/>
            </a:xfrm>
            <a:prstGeom prst="rect">
              <a:avLst/>
            </a:prstGeom>
          </p:spPr>
          <p:txBody>
            <a:bodyPr lIns="0" tIns="0" rIns="0" bIns="0" rtlCol="0" anchor="t">
              <a:spAutoFit/>
            </a:bodyPr>
            <a:lstStyle/>
            <a:p>
              <a:pPr marL="279273" lvl="1" indent="-139637">
                <a:lnSpc>
                  <a:spcPts val="2029"/>
                </a:lnSpc>
                <a:buFont typeface="Arial"/>
                <a:buChar char="•"/>
              </a:pPr>
              <a:r>
                <a:rPr lang="en-US" sz="1691">
                  <a:solidFill>
                    <a:srgbClr val="000000"/>
                  </a:solidFill>
                  <a:latin typeface="Roboto Mono"/>
                </a:rPr>
                <a:t>Tạo hóa đơn dựa vào: Chọn sản phẩm mua, thông tin NV thu ngân, thông tin KH </a:t>
              </a:r>
            </a:p>
            <a:p>
              <a:pPr marL="279273" lvl="1" indent="-139637" algn="l">
                <a:lnSpc>
                  <a:spcPts val="2029"/>
                </a:lnSpc>
                <a:spcBef>
                  <a:spcPct val="0"/>
                </a:spcBef>
                <a:buFont typeface="Arial"/>
                <a:buChar char="•"/>
              </a:pPr>
              <a:r>
                <a:rPr lang="en-US" sz="1691">
                  <a:solidFill>
                    <a:srgbClr val="000000"/>
                  </a:solidFill>
                  <a:latin typeface="Roboto Mono"/>
                </a:rPr>
                <a:t>Khi click vào datagridview có thể xóa sp, sửa số lượng sản phẩm</a:t>
              </a:r>
            </a:p>
          </p:txBody>
        </p:sp>
      </p:grpSp>
      <p:grpSp>
        <p:nvGrpSpPr>
          <p:cNvPr id="11" name="Group 11"/>
          <p:cNvGrpSpPr/>
          <p:nvPr/>
        </p:nvGrpSpPr>
        <p:grpSpPr>
          <a:xfrm rot="-1550641">
            <a:off x="16255414" y="7770514"/>
            <a:ext cx="2652522" cy="3259152"/>
            <a:chOff x="0" y="0"/>
            <a:chExt cx="3536697" cy="4345536"/>
          </a:xfrm>
        </p:grpSpPr>
        <p:sp>
          <p:nvSpPr>
            <p:cNvPr id="12" name="Freeform 12"/>
            <p:cNvSpPr/>
            <p:nvPr/>
          </p:nvSpPr>
          <p:spPr>
            <a:xfrm rot="465462">
              <a:off x="511415" y="165477"/>
              <a:ext cx="2693004" cy="3557519"/>
            </a:xfrm>
            <a:custGeom>
              <a:avLst/>
              <a:gdLst/>
              <a:ahLst/>
              <a:cxnLst/>
              <a:rect l="l" t="t" r="r" b="b"/>
              <a:pathLst>
                <a:path w="2693004" h="3557519">
                  <a:moveTo>
                    <a:pt x="0" y="0"/>
                  </a:moveTo>
                  <a:lnTo>
                    <a:pt x="2693004" y="0"/>
                  </a:lnTo>
                  <a:lnTo>
                    <a:pt x="2693004" y="3557519"/>
                  </a:lnTo>
                  <a:lnTo>
                    <a:pt x="0" y="3557519"/>
                  </a:lnTo>
                  <a:lnTo>
                    <a:pt x="0" y="0"/>
                  </a:lnTo>
                  <a:close/>
                </a:path>
              </a:pathLst>
            </a:custGeom>
            <a:blipFill>
              <a:blip r:embed="rId8"/>
              <a:stretch>
                <a:fillRect/>
              </a:stretch>
            </a:blipFill>
          </p:spPr>
        </p:sp>
        <p:sp>
          <p:nvSpPr>
            <p:cNvPr id="13" name="Freeform 13"/>
            <p:cNvSpPr/>
            <p:nvPr/>
          </p:nvSpPr>
          <p:spPr>
            <a:xfrm rot="1990671">
              <a:off x="17083" y="2371468"/>
              <a:ext cx="3502531" cy="1105846"/>
            </a:xfrm>
            <a:custGeom>
              <a:avLst/>
              <a:gdLst/>
              <a:ahLst/>
              <a:cxnLst/>
              <a:rect l="l" t="t" r="r" b="b"/>
              <a:pathLst>
                <a:path w="3502531" h="1105846">
                  <a:moveTo>
                    <a:pt x="0" y="0"/>
                  </a:moveTo>
                  <a:lnTo>
                    <a:pt x="3502531" y="0"/>
                  </a:lnTo>
                  <a:lnTo>
                    <a:pt x="3502531" y="1105846"/>
                  </a:lnTo>
                  <a:lnTo>
                    <a:pt x="0" y="1105846"/>
                  </a:lnTo>
                  <a:lnTo>
                    <a:pt x="0" y="0"/>
                  </a:lnTo>
                  <a:close/>
                </a:path>
              </a:pathLst>
            </a:custGeom>
            <a:blipFill>
              <a:blip r:embed="rId9"/>
              <a:stretch>
                <a:fillRect/>
              </a:stretch>
            </a:blipFill>
          </p:spPr>
        </p:sp>
      </p:grpSp>
      <p:sp>
        <p:nvSpPr>
          <p:cNvPr id="14" name="Freeform 14"/>
          <p:cNvSpPr/>
          <p:nvPr/>
        </p:nvSpPr>
        <p:spPr>
          <a:xfrm>
            <a:off x="6397730" y="1426074"/>
            <a:ext cx="11576625" cy="6756618"/>
          </a:xfrm>
          <a:custGeom>
            <a:avLst/>
            <a:gdLst/>
            <a:ahLst/>
            <a:cxnLst/>
            <a:rect l="l" t="t" r="r" b="b"/>
            <a:pathLst>
              <a:path w="11576625" h="6756618">
                <a:moveTo>
                  <a:pt x="0" y="0"/>
                </a:moveTo>
                <a:lnTo>
                  <a:pt x="11576625" y="0"/>
                </a:lnTo>
                <a:lnTo>
                  <a:pt x="11576625" y="6756618"/>
                </a:lnTo>
                <a:lnTo>
                  <a:pt x="0" y="6756618"/>
                </a:lnTo>
                <a:lnTo>
                  <a:pt x="0" y="0"/>
                </a:lnTo>
                <a:close/>
              </a:path>
            </a:pathLst>
          </a:custGeom>
          <a:blipFill>
            <a:blip r:embed="rId10"/>
            <a:stretch>
              <a:fillRect/>
            </a:stretch>
          </a:blipFill>
        </p:spPr>
      </p:sp>
      <p:grpSp>
        <p:nvGrpSpPr>
          <p:cNvPr id="15" name="Group 15"/>
          <p:cNvGrpSpPr/>
          <p:nvPr/>
        </p:nvGrpSpPr>
        <p:grpSpPr>
          <a:xfrm>
            <a:off x="0" y="1486725"/>
            <a:ext cx="5797655" cy="1339109"/>
            <a:chOff x="0" y="0"/>
            <a:chExt cx="7730207" cy="1785479"/>
          </a:xfrm>
        </p:grpSpPr>
        <p:sp>
          <p:nvSpPr>
            <p:cNvPr id="16" name="AutoShape 16"/>
            <p:cNvSpPr/>
            <p:nvPr/>
          </p:nvSpPr>
          <p:spPr>
            <a:xfrm rot="-13234">
              <a:off x="3278" y="14861"/>
              <a:ext cx="7723651" cy="1717683"/>
            </a:xfrm>
            <a:prstGeom prst="rect">
              <a:avLst/>
            </a:prstGeom>
            <a:solidFill>
              <a:srgbClr val="000000"/>
            </a:solidFill>
          </p:spPr>
        </p:sp>
        <p:sp>
          <p:nvSpPr>
            <p:cNvPr id="17" name="TextBox 17"/>
            <p:cNvSpPr txBox="1"/>
            <p:nvPr/>
          </p:nvSpPr>
          <p:spPr>
            <a:xfrm rot="-13234">
              <a:off x="612042" y="252824"/>
              <a:ext cx="6649019" cy="1519862"/>
            </a:xfrm>
            <a:prstGeom prst="rect">
              <a:avLst/>
            </a:prstGeom>
          </p:spPr>
          <p:txBody>
            <a:bodyPr lIns="0" tIns="0" rIns="0" bIns="0" rtlCol="0" anchor="t">
              <a:spAutoFit/>
            </a:bodyPr>
            <a:lstStyle/>
            <a:p>
              <a:pPr algn="ctr">
                <a:lnSpc>
                  <a:spcPts val="4474"/>
                </a:lnSpc>
              </a:pPr>
              <a:r>
                <a:rPr lang="en-US" sz="4068" spc="-40">
                  <a:solidFill>
                    <a:srgbClr val="FFFFFF"/>
                  </a:solidFill>
                  <a:latin typeface="Playfair Display"/>
                </a:rPr>
                <a:t>Giao Diện Thêm Hóa Đơn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447</Words>
  <Application>Microsoft Office PowerPoint</Application>
  <PresentationFormat>Custom</PresentationFormat>
  <Paragraphs>89</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Playfair Display Bold</vt:lpstr>
      <vt:lpstr>Pecita Bold</vt:lpstr>
      <vt:lpstr>Arial</vt:lpstr>
      <vt:lpstr>Public Sans</vt:lpstr>
      <vt:lpstr>Roboto Mono</vt:lpstr>
      <vt:lpstr>Playfair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 hình giấy Ý tưởng Sách Lên ý tưởng Thuyết trình</dc:title>
  <cp:lastModifiedBy>Asus</cp:lastModifiedBy>
  <cp:revision>3</cp:revision>
  <dcterms:created xsi:type="dcterms:W3CDTF">2006-08-16T00:00:00Z</dcterms:created>
  <dcterms:modified xsi:type="dcterms:W3CDTF">2023-12-23T15:49:06Z</dcterms:modified>
  <dc:identifier>DAF3ngFqeYE</dc:identifier>
</cp:coreProperties>
</file>